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62" r:id="rId2"/>
    <p:sldId id="261" r:id="rId3"/>
  </p:sldIdLst>
  <p:sldSz cx="6858000" cy="9906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5030" autoAdjust="0"/>
  </p:normalViewPr>
  <p:slideViewPr>
    <p:cSldViewPr>
      <p:cViewPr>
        <p:scale>
          <a:sx n="150" d="100"/>
          <a:sy n="150" d="100"/>
        </p:scale>
        <p:origin x="984" y="-4584"/>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45712" cy="498315"/>
          </a:xfrm>
          <a:prstGeom prst="rect">
            <a:avLst/>
          </a:prstGeom>
        </p:spPr>
        <p:txBody>
          <a:bodyPr vert="horz" lIns="91399" tIns="45700" rIns="91399" bIns="4570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377" y="2"/>
            <a:ext cx="2945712" cy="498315"/>
          </a:xfrm>
          <a:prstGeom prst="rect">
            <a:avLst/>
          </a:prstGeom>
        </p:spPr>
        <p:txBody>
          <a:bodyPr vert="horz" lIns="91399" tIns="45700" rIns="91399" bIns="45700" rtlCol="0"/>
          <a:lstStyle>
            <a:lvl1pPr algn="r">
              <a:defRPr sz="1200"/>
            </a:lvl1pPr>
          </a:lstStyle>
          <a:p>
            <a:fld id="{FF2394BD-28CF-422D-81C5-5577F024CDFE}" type="datetimeFigureOut">
              <a:rPr kumimoji="1" lang="ja-JP" altLang="en-US" smtClean="0"/>
              <a:t>2024/3/12</a:t>
            </a:fld>
            <a:endParaRPr kumimoji="1" lang="ja-JP" altLang="en-US"/>
          </a:p>
        </p:txBody>
      </p:sp>
      <p:sp>
        <p:nvSpPr>
          <p:cNvPr id="4" name="スライド イメージ プレースホルダー 3"/>
          <p:cNvSpPr>
            <a:spLocks noGrp="1" noRot="1" noChangeAspect="1"/>
          </p:cNvSpPr>
          <p:nvPr>
            <p:ph type="sldImg" idx="2"/>
          </p:nvPr>
        </p:nvSpPr>
        <p:spPr>
          <a:xfrm>
            <a:off x="2238375" y="1241425"/>
            <a:ext cx="2320925" cy="3351213"/>
          </a:xfrm>
          <a:prstGeom prst="rect">
            <a:avLst/>
          </a:prstGeom>
          <a:noFill/>
          <a:ln w="12700">
            <a:solidFill>
              <a:prstClr val="black"/>
            </a:solidFill>
          </a:ln>
        </p:spPr>
        <p:txBody>
          <a:bodyPr vert="horz" lIns="91399" tIns="45700" rIns="91399" bIns="45700" rtlCol="0" anchor="ctr"/>
          <a:lstStyle/>
          <a:p>
            <a:endParaRPr lang="ja-JP" altLang="en-US"/>
          </a:p>
        </p:txBody>
      </p:sp>
      <p:sp>
        <p:nvSpPr>
          <p:cNvPr id="5" name="ノート プレースホルダー 4"/>
          <p:cNvSpPr>
            <a:spLocks noGrp="1"/>
          </p:cNvSpPr>
          <p:nvPr>
            <p:ph type="body" sz="quarter" idx="3"/>
          </p:nvPr>
        </p:nvSpPr>
        <p:spPr>
          <a:xfrm>
            <a:off x="679292" y="4776849"/>
            <a:ext cx="5439092" cy="3908763"/>
          </a:xfrm>
          <a:prstGeom prst="rect">
            <a:avLst/>
          </a:prstGeom>
        </p:spPr>
        <p:txBody>
          <a:bodyPr vert="horz" lIns="91399" tIns="45700" rIns="91399" bIns="4570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324"/>
            <a:ext cx="2945712" cy="498315"/>
          </a:xfrm>
          <a:prstGeom prst="rect">
            <a:avLst/>
          </a:prstGeom>
        </p:spPr>
        <p:txBody>
          <a:bodyPr vert="horz" lIns="91399" tIns="45700" rIns="91399" bIns="4570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377" y="9428324"/>
            <a:ext cx="2945712" cy="498315"/>
          </a:xfrm>
          <a:prstGeom prst="rect">
            <a:avLst/>
          </a:prstGeom>
        </p:spPr>
        <p:txBody>
          <a:bodyPr vert="horz" lIns="91399" tIns="45700" rIns="91399" bIns="45700" rtlCol="0" anchor="b"/>
          <a:lstStyle>
            <a:lvl1pPr algn="r">
              <a:defRPr sz="1200"/>
            </a:lvl1pPr>
          </a:lstStyle>
          <a:p>
            <a:fld id="{C1D938F0-85B6-461A-B046-E5C308C1909E}" type="slidenum">
              <a:rPr kumimoji="1" lang="ja-JP" altLang="en-US" smtClean="0"/>
              <a:t>‹#›</a:t>
            </a:fld>
            <a:endParaRPr kumimoji="1" lang="ja-JP" altLang="en-US"/>
          </a:p>
        </p:txBody>
      </p:sp>
    </p:spTree>
    <p:extLst>
      <p:ext uri="{BB962C8B-B14F-4D97-AF65-F5344CB8AC3E}">
        <p14:creationId xmlns:p14="http://schemas.microsoft.com/office/powerpoint/2010/main" val="13364225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C1D938F0-85B6-461A-B046-E5C308C1909E}" type="slidenum">
              <a:rPr kumimoji="1" lang="ja-JP" altLang="en-US" smtClean="0"/>
              <a:t>1</a:t>
            </a:fld>
            <a:endParaRPr kumimoji="1" lang="ja-JP" altLang="en-US"/>
          </a:p>
        </p:txBody>
      </p:sp>
    </p:spTree>
    <p:extLst>
      <p:ext uri="{BB962C8B-B14F-4D97-AF65-F5344CB8AC3E}">
        <p14:creationId xmlns:p14="http://schemas.microsoft.com/office/powerpoint/2010/main" val="2657534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1D938F0-85B6-461A-B046-E5C308C1909E}" type="slidenum">
              <a:rPr kumimoji="1" lang="ja-JP" altLang="en-US" smtClean="0"/>
              <a:t>2</a:t>
            </a:fld>
            <a:endParaRPr kumimoji="1" lang="ja-JP" altLang="en-US"/>
          </a:p>
        </p:txBody>
      </p:sp>
    </p:spTree>
    <p:extLst>
      <p:ext uri="{BB962C8B-B14F-4D97-AF65-F5344CB8AC3E}">
        <p14:creationId xmlns:p14="http://schemas.microsoft.com/office/powerpoint/2010/main" val="95933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3"/>
            <a:ext cx="5829300" cy="2123369"/>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2"/>
            <a:ext cx="5829300" cy="1967442"/>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34290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348615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6"/>
            <a:ext cx="2256235" cy="1678517"/>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1"/>
            <a:ext cx="4114800" cy="818622"/>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1"/>
            <a:ext cx="1543050" cy="8452202"/>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342900" y="396701"/>
            <a:ext cx="4514850" cy="8452202"/>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DFC91A5A-CB69-4A47-AAC8-FF16B8B35973}" type="datetimeFigureOut">
              <a:rPr kumimoji="1" lang="ja-JP" altLang="en-US" smtClean="0"/>
              <a:pPr/>
              <a:t>2024/3/12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C123A6-4B11-42AF-A2BC-A860ACC3BC6D}"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DFC91A5A-CB69-4A47-AAC8-FF16B8B35973}" type="datetimeFigureOut">
              <a:rPr kumimoji="1" lang="ja-JP" altLang="en-US" smtClean="0"/>
              <a:pPr/>
              <a:t>2024/3/12</a:t>
            </a:fld>
            <a:endParaRPr kumimoji="1" lang="ja-JP" altLang="en-US"/>
          </a:p>
        </p:txBody>
      </p:sp>
      <p:sp>
        <p:nvSpPr>
          <p:cNvPr id="5" name="フッター プレースホルダ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D2C123A6-4B11-42AF-A2BC-A860ACC3BC6D}"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1.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16631" y="1064567"/>
            <a:ext cx="6636943" cy="2376265"/>
          </a:xfrm>
        </p:spPr>
        <p:txBody>
          <a:bodyPr>
            <a:noAutofit/>
          </a:bodyPr>
          <a:lstStyle/>
          <a:p>
            <a:pPr algn="l"/>
            <a:r>
              <a:rPr lang="ja-JP" altLang="en-US" sz="1050" dirty="0">
                <a:solidFill>
                  <a:schemeClr val="tx1"/>
                </a:solidFill>
                <a:latin typeface="HGPｺﾞｼｯｸM" pitchFamily="50" charset="-128"/>
                <a:ea typeface="HGPｺﾞｼｯｸM" pitchFamily="50" charset="-128"/>
              </a:rPr>
              <a:t>●期間　　令和</a:t>
            </a:r>
            <a:r>
              <a:rPr lang="en-US" altLang="ja-JP" sz="1050" dirty="0">
                <a:solidFill>
                  <a:schemeClr val="tx1"/>
                </a:solidFill>
                <a:latin typeface="HGPｺﾞｼｯｸM" pitchFamily="50" charset="-128"/>
                <a:ea typeface="HGPｺﾞｼｯｸM" pitchFamily="50" charset="-128"/>
              </a:rPr>
              <a:t>5</a:t>
            </a:r>
            <a:r>
              <a:rPr lang="ja-JP" altLang="en-US" sz="1050" dirty="0">
                <a:solidFill>
                  <a:schemeClr val="tx1"/>
                </a:solidFill>
                <a:latin typeface="HGPｺﾞｼｯｸM" pitchFamily="50" charset="-128"/>
                <a:ea typeface="HGPｺﾞｼｯｸM" pitchFamily="50" charset="-128"/>
              </a:rPr>
              <a:t>年</a:t>
            </a:r>
            <a:r>
              <a:rPr lang="en-US" altLang="ja-JP" sz="1050" dirty="0">
                <a:solidFill>
                  <a:schemeClr val="tx1"/>
                </a:solidFill>
                <a:latin typeface="HGPｺﾞｼｯｸM" pitchFamily="50" charset="-128"/>
                <a:ea typeface="HGPｺﾞｼｯｸM" pitchFamily="50" charset="-128"/>
              </a:rPr>
              <a:t>11</a:t>
            </a:r>
            <a:r>
              <a:rPr lang="ja-JP" altLang="en-US" sz="1050" dirty="0">
                <a:solidFill>
                  <a:schemeClr val="tx1"/>
                </a:solidFill>
                <a:latin typeface="HGPｺﾞｼｯｸM" pitchFamily="50" charset="-128"/>
                <a:ea typeface="HGPｺﾞｼｯｸM" pitchFamily="50" charset="-128"/>
              </a:rPr>
              <a:t>月</a:t>
            </a:r>
            <a:r>
              <a:rPr lang="en-US" altLang="ja-JP" sz="1050" dirty="0">
                <a:solidFill>
                  <a:schemeClr val="tx1"/>
                </a:solidFill>
                <a:latin typeface="HGPｺﾞｼｯｸM" pitchFamily="50" charset="-128"/>
                <a:ea typeface="HGPｺﾞｼｯｸM" pitchFamily="50" charset="-128"/>
              </a:rPr>
              <a:t>5</a:t>
            </a:r>
            <a:r>
              <a:rPr lang="ja-JP" altLang="en-US" sz="1050" dirty="0">
                <a:solidFill>
                  <a:schemeClr val="tx1"/>
                </a:solidFill>
                <a:latin typeface="HGPｺﾞｼｯｸM" pitchFamily="50" charset="-128"/>
                <a:ea typeface="HGPｺﾞｼｯｸM" pitchFamily="50" charset="-128"/>
              </a:rPr>
              <a:t>日</a:t>
            </a:r>
            <a:r>
              <a:rPr lang="en-US" altLang="ja-JP" sz="1050" dirty="0">
                <a:solidFill>
                  <a:schemeClr val="tx1"/>
                </a:solidFill>
                <a:latin typeface="HGPｺﾞｼｯｸM" pitchFamily="50" charset="-128"/>
                <a:ea typeface="HGPｺﾞｼｯｸM" pitchFamily="50" charset="-128"/>
              </a:rPr>
              <a:t>(</a:t>
            </a:r>
            <a:r>
              <a:rPr lang="ja-JP" altLang="en-US" sz="1050" dirty="0">
                <a:solidFill>
                  <a:schemeClr val="tx1"/>
                </a:solidFill>
                <a:latin typeface="HGPｺﾞｼｯｸM" pitchFamily="50" charset="-128"/>
                <a:ea typeface="HGPｺﾞｼｯｸM" pitchFamily="50" charset="-128"/>
              </a:rPr>
              <a:t>日</a:t>
            </a:r>
            <a:r>
              <a:rPr lang="en-US" altLang="ja-JP" sz="1050" dirty="0">
                <a:solidFill>
                  <a:schemeClr val="tx1"/>
                </a:solidFill>
                <a:latin typeface="HGPｺﾞｼｯｸM" pitchFamily="50" charset="-128"/>
                <a:ea typeface="HGPｺﾞｼｯｸM" pitchFamily="50" charset="-128"/>
              </a:rPr>
              <a:t>)</a:t>
            </a:r>
            <a:r>
              <a:rPr lang="ja-JP" altLang="en-US" sz="1050" dirty="0">
                <a:solidFill>
                  <a:schemeClr val="tx1"/>
                </a:solidFill>
                <a:latin typeface="HGPｺﾞｼｯｸM" pitchFamily="50" charset="-128"/>
                <a:ea typeface="HGPｺﾞｼｯｸM" pitchFamily="50" charset="-128"/>
              </a:rPr>
              <a:t>～令和</a:t>
            </a:r>
            <a:r>
              <a:rPr lang="en-US" altLang="ja-JP" sz="1050" dirty="0">
                <a:solidFill>
                  <a:schemeClr val="tx1"/>
                </a:solidFill>
                <a:latin typeface="HGPｺﾞｼｯｸM" pitchFamily="50" charset="-128"/>
                <a:ea typeface="HGPｺﾞｼｯｸM" pitchFamily="50" charset="-128"/>
              </a:rPr>
              <a:t>6</a:t>
            </a:r>
            <a:r>
              <a:rPr kumimoji="1" lang="ja-JP" altLang="en-US" sz="1050" dirty="0">
                <a:solidFill>
                  <a:schemeClr val="tx1"/>
                </a:solidFill>
                <a:latin typeface="HGPｺﾞｼｯｸM" pitchFamily="50" charset="-128"/>
                <a:ea typeface="HGPｺﾞｼｯｸM" pitchFamily="50" charset="-128"/>
              </a:rPr>
              <a:t>年</a:t>
            </a:r>
            <a:r>
              <a:rPr lang="ja-JP" altLang="en-US" sz="1050" dirty="0">
                <a:solidFill>
                  <a:schemeClr val="tx1"/>
                </a:solidFill>
                <a:latin typeface="HGPｺﾞｼｯｸM" pitchFamily="50" charset="-128"/>
                <a:ea typeface="HGPｺﾞｼｯｸM" pitchFamily="50" charset="-128"/>
              </a:rPr>
              <a:t>１</a:t>
            </a:r>
            <a:r>
              <a:rPr kumimoji="1" lang="ja-JP" altLang="en-US" sz="1050" dirty="0">
                <a:solidFill>
                  <a:schemeClr val="tx1"/>
                </a:solidFill>
                <a:latin typeface="HGPｺﾞｼｯｸM" pitchFamily="50" charset="-128"/>
                <a:ea typeface="HGPｺﾞｼｯｸM" pitchFamily="50" charset="-128"/>
              </a:rPr>
              <a:t>月</a:t>
            </a:r>
            <a:r>
              <a:rPr kumimoji="1" lang="en-US" altLang="ja-JP" sz="1050" dirty="0">
                <a:solidFill>
                  <a:schemeClr val="tx1"/>
                </a:solidFill>
                <a:latin typeface="HGPｺﾞｼｯｸM" pitchFamily="50" charset="-128"/>
                <a:ea typeface="HGPｺﾞｼｯｸM" pitchFamily="50" charset="-128"/>
              </a:rPr>
              <a:t>28</a:t>
            </a:r>
            <a:r>
              <a:rPr lang="ja-JP" altLang="en-US" sz="1050" dirty="0">
                <a:solidFill>
                  <a:schemeClr val="tx1"/>
                </a:solidFill>
                <a:latin typeface="HGPｺﾞｼｯｸM" pitchFamily="50" charset="-128"/>
                <a:ea typeface="HGPｺﾞｼｯｸM" pitchFamily="50" charset="-128"/>
              </a:rPr>
              <a:t>日</a:t>
            </a:r>
            <a:r>
              <a:rPr kumimoji="1" lang="en-US" altLang="ja-JP" sz="1050" dirty="0">
                <a:solidFill>
                  <a:schemeClr val="tx1"/>
                </a:solidFill>
                <a:latin typeface="HGPｺﾞｼｯｸM" pitchFamily="50" charset="-128"/>
                <a:ea typeface="HGPｺﾞｼｯｸM" pitchFamily="50" charset="-128"/>
              </a:rPr>
              <a:t>(</a:t>
            </a:r>
            <a:r>
              <a:rPr lang="ja-JP" altLang="en-US" sz="1050" dirty="0">
                <a:solidFill>
                  <a:schemeClr val="tx1"/>
                </a:solidFill>
                <a:latin typeface="HGPｺﾞｼｯｸM" pitchFamily="50" charset="-128"/>
                <a:ea typeface="HGPｺﾞｼｯｸM" pitchFamily="50" charset="-128"/>
              </a:rPr>
              <a:t>日</a:t>
            </a:r>
            <a:r>
              <a:rPr kumimoji="1" lang="en-US" altLang="ja-JP" sz="1050" dirty="0">
                <a:solidFill>
                  <a:schemeClr val="tx1"/>
                </a:solidFill>
                <a:latin typeface="HGPｺﾞｼｯｸM" pitchFamily="50" charset="-128"/>
                <a:ea typeface="HGPｺﾞｼｯｸM" pitchFamily="50" charset="-128"/>
              </a:rPr>
              <a:t>)</a:t>
            </a:r>
            <a:r>
              <a:rPr kumimoji="1" lang="ja-JP" altLang="en-US" sz="1050" dirty="0">
                <a:solidFill>
                  <a:schemeClr val="tx1"/>
                </a:solidFill>
                <a:latin typeface="HGPｺﾞｼｯｸM" pitchFamily="50" charset="-128"/>
                <a:ea typeface="HGPｺﾞｼｯｸM" pitchFamily="50" charset="-128"/>
              </a:rPr>
              <a:t>　　</a:t>
            </a:r>
            <a:r>
              <a:rPr lang="ja-JP" altLang="en-US" sz="1050" dirty="0">
                <a:solidFill>
                  <a:schemeClr val="tx1"/>
                </a:solidFill>
                <a:latin typeface="HGPｺﾞｼｯｸM" pitchFamily="50" charset="-128"/>
                <a:ea typeface="HGPｺﾞｼｯｸM" pitchFamily="50" charset="-128"/>
              </a:rPr>
              <a:t>全８回</a:t>
            </a:r>
            <a:endParaRPr kumimoji="1" lang="en-US" altLang="ja-JP" sz="1050" dirty="0">
              <a:solidFill>
                <a:schemeClr val="tx1"/>
              </a:solidFill>
              <a:latin typeface="HGPｺﾞｼｯｸM" pitchFamily="50" charset="-128"/>
              <a:ea typeface="HGPｺﾞｼｯｸM" pitchFamily="50" charset="-128"/>
            </a:endParaRPr>
          </a:p>
          <a:p>
            <a:pPr algn="l"/>
            <a:r>
              <a:rPr lang="ja-JP" altLang="en-US" sz="1050" dirty="0">
                <a:solidFill>
                  <a:schemeClr val="tx1"/>
                </a:solidFill>
                <a:latin typeface="HGPｺﾞｼｯｸM" pitchFamily="50" charset="-128"/>
                <a:ea typeface="HGPｺﾞｼｯｸM" pitchFamily="50" charset="-128"/>
              </a:rPr>
              <a:t>●会場　　エムウェーブ（長野市オリンピック記念アリーナ）</a:t>
            </a:r>
            <a:endParaRPr lang="en-US" altLang="ja-JP" sz="1050" dirty="0">
              <a:solidFill>
                <a:schemeClr val="tx1"/>
              </a:solidFill>
              <a:latin typeface="HGPｺﾞｼｯｸM" pitchFamily="50" charset="-128"/>
              <a:ea typeface="HGPｺﾞｼｯｸM" pitchFamily="50" charset="-128"/>
            </a:endParaRPr>
          </a:p>
          <a:p>
            <a:pPr algn="l"/>
            <a:r>
              <a:rPr lang="ja-JP" altLang="en-US" sz="1050" dirty="0">
                <a:solidFill>
                  <a:schemeClr val="tx1"/>
                </a:solidFill>
                <a:latin typeface="HGPｺﾞｼｯｸM" pitchFamily="50" charset="-128"/>
                <a:ea typeface="HGPｺﾞｼｯｸM" pitchFamily="50" charset="-128"/>
              </a:rPr>
              <a:t>●主催　　長野市スケート協会</a:t>
            </a:r>
            <a:endParaRPr lang="en-US" altLang="ja-JP" sz="1050" dirty="0">
              <a:solidFill>
                <a:schemeClr val="tx1"/>
              </a:solidFill>
              <a:latin typeface="HGPｺﾞｼｯｸM" pitchFamily="50" charset="-128"/>
              <a:ea typeface="HGPｺﾞｼｯｸM" pitchFamily="50" charset="-128"/>
            </a:endParaRPr>
          </a:p>
          <a:p>
            <a:pPr algn="l"/>
            <a:r>
              <a:rPr kumimoji="1" lang="ja-JP" altLang="en-US" sz="1050" dirty="0">
                <a:solidFill>
                  <a:schemeClr val="tx1"/>
                </a:solidFill>
                <a:latin typeface="HGPｺﾞｼｯｸM" pitchFamily="50" charset="-128"/>
                <a:ea typeface="HGPｺﾞｼｯｸM" pitchFamily="50" charset="-128"/>
              </a:rPr>
              <a:t>●共催　　長野市　</a:t>
            </a:r>
            <a:endParaRPr kumimoji="1" lang="en-US" altLang="ja-JP" sz="1050" dirty="0">
              <a:solidFill>
                <a:schemeClr val="tx1"/>
              </a:solidFill>
              <a:latin typeface="HGPｺﾞｼｯｸM" pitchFamily="50" charset="-128"/>
              <a:ea typeface="HGPｺﾞｼｯｸM" pitchFamily="50" charset="-128"/>
            </a:endParaRPr>
          </a:p>
          <a:p>
            <a:pPr algn="l"/>
            <a:r>
              <a:rPr lang="ja-JP" altLang="en-US" sz="1050" dirty="0">
                <a:solidFill>
                  <a:schemeClr val="tx1"/>
                </a:solidFill>
                <a:latin typeface="HGPｺﾞｼｯｸM" pitchFamily="50" charset="-128"/>
                <a:ea typeface="HGPｺﾞｼｯｸM" pitchFamily="50" charset="-128"/>
              </a:rPr>
              <a:t>●後援　　長野市教育委員会・長野県スケート連盟・㈱エムウェーブ・信濃毎日新聞社</a:t>
            </a:r>
            <a:endParaRPr lang="en-US" altLang="ja-JP" sz="1050" dirty="0">
              <a:solidFill>
                <a:schemeClr val="tx1"/>
              </a:solidFill>
              <a:latin typeface="HGPｺﾞｼｯｸM" pitchFamily="50" charset="-128"/>
              <a:ea typeface="HGPｺﾞｼｯｸM" pitchFamily="50" charset="-128"/>
            </a:endParaRPr>
          </a:p>
          <a:p>
            <a:pPr algn="l"/>
            <a:r>
              <a:rPr kumimoji="1" lang="ja-JP" altLang="en-US" sz="1050" dirty="0">
                <a:solidFill>
                  <a:schemeClr val="tx1"/>
                </a:solidFill>
                <a:latin typeface="HGPｺﾞｼｯｸM" pitchFamily="50" charset="-128"/>
                <a:ea typeface="HGPｺﾞｼｯｸM" pitchFamily="50" charset="-128"/>
              </a:rPr>
              <a:t>●参加者　参加申込</a:t>
            </a:r>
            <a:r>
              <a:rPr kumimoji="1" lang="en-US" altLang="ja-JP" sz="1050" dirty="0">
                <a:solidFill>
                  <a:schemeClr val="tx1"/>
                </a:solidFill>
                <a:latin typeface="HGPｺﾞｼｯｸM" pitchFamily="50" charset="-128"/>
                <a:ea typeface="HGPｺﾞｼｯｸM" pitchFamily="50" charset="-128"/>
              </a:rPr>
              <a:t>87</a:t>
            </a:r>
            <a:r>
              <a:rPr kumimoji="1" lang="ja-JP" altLang="en-US" sz="1050" dirty="0">
                <a:solidFill>
                  <a:schemeClr val="tx1"/>
                </a:solidFill>
                <a:latin typeface="HGPｺﾞｼｯｸM" pitchFamily="50" charset="-128"/>
                <a:ea typeface="HGPｺﾞｼｯｸM" pitchFamily="50" charset="-128"/>
              </a:rPr>
              <a:t>名　</a:t>
            </a:r>
            <a:r>
              <a:rPr lang="ja-JP" altLang="en-US" sz="1050" dirty="0">
                <a:solidFill>
                  <a:schemeClr val="tx1"/>
                </a:solidFill>
                <a:latin typeface="HGPｺﾞｼｯｸM" pitchFamily="50" charset="-128"/>
                <a:ea typeface="HGPｺﾞｼｯｸM" pitchFamily="50" charset="-128"/>
              </a:rPr>
              <a:t>述べ</a:t>
            </a:r>
            <a:r>
              <a:rPr lang="en-US" altLang="ja-JP" sz="1050" dirty="0">
                <a:solidFill>
                  <a:schemeClr val="tx1"/>
                </a:solidFill>
                <a:latin typeface="HGPｺﾞｼｯｸM" pitchFamily="50" charset="-128"/>
                <a:ea typeface="HGPｺﾞｼｯｸM" pitchFamily="50" charset="-128"/>
              </a:rPr>
              <a:t>452</a:t>
            </a:r>
            <a:r>
              <a:rPr lang="ja-JP" altLang="en-US" sz="1050" dirty="0">
                <a:solidFill>
                  <a:schemeClr val="tx1"/>
                </a:solidFill>
                <a:latin typeface="HGPｺﾞｼｯｸM" pitchFamily="50" charset="-128"/>
                <a:ea typeface="HGPｺﾞｼｯｸM" pitchFamily="50" charset="-128"/>
              </a:rPr>
              <a:t>名参加</a:t>
            </a:r>
            <a:endParaRPr lang="en-US" altLang="ja-JP" sz="1050" dirty="0">
              <a:solidFill>
                <a:schemeClr val="tx1"/>
              </a:solidFill>
              <a:latin typeface="HGPｺﾞｼｯｸM" pitchFamily="50" charset="-128"/>
              <a:ea typeface="HGPｺﾞｼｯｸM" pitchFamily="50" charset="-128"/>
            </a:endParaRPr>
          </a:p>
          <a:p>
            <a:pPr algn="l"/>
            <a:r>
              <a:rPr lang="ja-JP" altLang="en-US" sz="1050" dirty="0">
                <a:solidFill>
                  <a:schemeClr val="tx1"/>
                </a:solidFill>
                <a:latin typeface="HGPｺﾞｼｯｸM" pitchFamily="50" charset="-128"/>
                <a:ea typeface="HGPｺﾞｼｯｸM" pitchFamily="50" charset="-128"/>
              </a:rPr>
              <a:t>●指導者　①フィールドコーチ：吉田理史</a:t>
            </a:r>
            <a:r>
              <a:rPr lang="ja-JP" altLang="en-US" sz="900" dirty="0">
                <a:solidFill>
                  <a:schemeClr val="tx1"/>
                </a:solidFill>
                <a:latin typeface="HGPｺﾞｼｯｸM" pitchFamily="50" charset="-128"/>
                <a:ea typeface="HGPｺﾞｼｯｸM" pitchFamily="50" charset="-128"/>
              </a:rPr>
              <a:t>さん</a:t>
            </a:r>
            <a:r>
              <a:rPr lang="en-US" altLang="ja-JP" sz="800" dirty="0">
                <a:solidFill>
                  <a:schemeClr val="tx1"/>
                </a:solidFill>
                <a:latin typeface="HGPｺﾞｼｯｸM" pitchFamily="50" charset="-128"/>
                <a:ea typeface="HGPｺﾞｼｯｸM" pitchFamily="50" charset="-128"/>
              </a:rPr>
              <a:t>(</a:t>
            </a:r>
            <a:r>
              <a:rPr lang="ja-JP" altLang="en-US" sz="800" dirty="0">
                <a:solidFill>
                  <a:schemeClr val="tx1"/>
                </a:solidFill>
                <a:latin typeface="HGPｺﾞｼｯｸM" pitchFamily="50" charset="-128"/>
                <a:ea typeface="HGPｺﾞｼｯｸM" pitchFamily="50" charset="-128"/>
              </a:rPr>
              <a:t>一般社団法人 </a:t>
            </a:r>
            <a:r>
              <a:rPr lang="en-US" altLang="ja-JP" sz="800" dirty="0">
                <a:solidFill>
                  <a:schemeClr val="tx1"/>
                </a:solidFill>
                <a:latin typeface="HGPｺﾞｼｯｸM" pitchFamily="50" charset="-128"/>
                <a:ea typeface="HGPｺﾞｼｯｸM" pitchFamily="50" charset="-128"/>
              </a:rPr>
              <a:t>SATOYAMA</a:t>
            </a:r>
            <a:r>
              <a:rPr lang="ja-JP" altLang="en-US" sz="800" dirty="0">
                <a:solidFill>
                  <a:schemeClr val="tx1"/>
                </a:solidFill>
                <a:latin typeface="HGPｺﾞｼｯｸM" pitchFamily="50" charset="-128"/>
                <a:ea typeface="HGPｺﾞｼｯｸM" pitchFamily="50" charset="-128"/>
              </a:rPr>
              <a:t>そだち</a:t>
            </a:r>
            <a:r>
              <a:rPr lang="en-US" altLang="ja-JP" sz="800" dirty="0">
                <a:solidFill>
                  <a:schemeClr val="tx1"/>
                </a:solidFill>
                <a:latin typeface="HGPｺﾞｼｯｸM" pitchFamily="50" charset="-128"/>
                <a:ea typeface="HGPｺﾞｼｯｸM" pitchFamily="50" charset="-128"/>
              </a:rPr>
              <a:t>)</a:t>
            </a:r>
          </a:p>
          <a:p>
            <a:pPr algn="l"/>
            <a:r>
              <a:rPr lang="ja-JP" altLang="en-US" sz="1050" dirty="0">
                <a:solidFill>
                  <a:schemeClr val="tx1"/>
                </a:solidFill>
                <a:latin typeface="HGPｺﾞｼｯｸM" pitchFamily="50" charset="-128"/>
                <a:ea typeface="HGPｺﾞｼｯｸM" pitchFamily="50" charset="-128"/>
              </a:rPr>
              <a:t>　　　　　　　②メインコーチ</a:t>
            </a:r>
            <a:r>
              <a:rPr lang="en-US" altLang="ja-JP" sz="1050" dirty="0">
                <a:solidFill>
                  <a:schemeClr val="tx1"/>
                </a:solidFill>
                <a:latin typeface="HGPｺﾞｼｯｸM" pitchFamily="50" charset="-128"/>
                <a:ea typeface="HGPｺﾞｼｯｸM" pitchFamily="50" charset="-128"/>
              </a:rPr>
              <a:t>2</a:t>
            </a:r>
            <a:r>
              <a:rPr lang="ja-JP" altLang="en-US" sz="1050" dirty="0">
                <a:solidFill>
                  <a:schemeClr val="tx1"/>
                </a:solidFill>
                <a:latin typeface="HGPｺﾞｼｯｸM" pitchFamily="50" charset="-128"/>
                <a:ea typeface="HGPｺﾞｼｯｸM" pitchFamily="50" charset="-128"/>
              </a:rPr>
              <a:t>名：黒岩敏明</a:t>
            </a:r>
            <a:r>
              <a:rPr lang="ja-JP" altLang="en-US" sz="900" dirty="0">
                <a:solidFill>
                  <a:schemeClr val="tx1"/>
                </a:solidFill>
                <a:latin typeface="HGPｺﾞｼｯｸM" pitchFamily="50" charset="-128"/>
                <a:ea typeface="HGPｺﾞｼｯｸM" pitchFamily="50" charset="-128"/>
              </a:rPr>
              <a:t>さん</a:t>
            </a:r>
            <a:r>
              <a:rPr lang="ja-JP" altLang="en-US" sz="800" dirty="0">
                <a:solidFill>
                  <a:schemeClr val="tx1"/>
                </a:solidFill>
                <a:latin typeface="HGPｺﾞｼｯｸM" pitchFamily="50" charset="-128"/>
                <a:ea typeface="HGPｺﾞｼｯｸM" pitchFamily="50" charset="-128"/>
              </a:rPr>
              <a:t>（</a:t>
            </a:r>
            <a:r>
              <a:rPr lang="en-US" altLang="ja-JP" sz="800" dirty="0">
                <a:solidFill>
                  <a:schemeClr val="tx1"/>
                </a:solidFill>
                <a:latin typeface="HGPｺﾞｼｯｸM" pitchFamily="50" charset="-128"/>
                <a:ea typeface="HGPｺﾞｼｯｸM" pitchFamily="50" charset="-128"/>
              </a:rPr>
              <a:t>92’</a:t>
            </a:r>
            <a:r>
              <a:rPr lang="ja-JP" altLang="en-US" sz="800" dirty="0">
                <a:solidFill>
                  <a:schemeClr val="tx1"/>
                </a:solidFill>
                <a:latin typeface="HGPｺﾞｼｯｸM" pitchFamily="50" charset="-128"/>
                <a:ea typeface="HGPｺﾞｼｯｸM" pitchFamily="50" charset="-128"/>
              </a:rPr>
              <a:t>アルベールビル五輪銀メダリスト）</a:t>
            </a:r>
            <a:endParaRPr lang="en-US" altLang="ja-JP" sz="800" dirty="0">
              <a:solidFill>
                <a:schemeClr val="tx1"/>
              </a:solidFill>
              <a:latin typeface="HGPｺﾞｼｯｸM" pitchFamily="50" charset="-128"/>
              <a:ea typeface="HGPｺﾞｼｯｸM" pitchFamily="50" charset="-128"/>
            </a:endParaRPr>
          </a:p>
          <a:p>
            <a:pPr algn="l"/>
            <a:r>
              <a:rPr lang="ja-JP" altLang="en-US" sz="800" dirty="0">
                <a:solidFill>
                  <a:schemeClr val="tx1"/>
                </a:solidFill>
                <a:latin typeface="HGPｺﾞｼｯｸM" pitchFamily="50" charset="-128"/>
                <a:ea typeface="HGPｺﾞｼｯｸM" pitchFamily="50" charset="-128"/>
              </a:rPr>
              <a:t>　　　　　　　　　　　　　　　　　　　　　 　　　</a:t>
            </a:r>
            <a:r>
              <a:rPr lang="ja-JP" altLang="en-US" sz="1050" dirty="0">
                <a:solidFill>
                  <a:schemeClr val="tx1"/>
                </a:solidFill>
                <a:latin typeface="HGPｺﾞｼｯｸM" pitchFamily="50" charset="-128"/>
                <a:ea typeface="HGPｺﾞｼｯｸM" pitchFamily="50" charset="-128"/>
              </a:rPr>
              <a:t>中嶋敬春</a:t>
            </a:r>
            <a:r>
              <a:rPr lang="ja-JP" altLang="en-US" sz="900" dirty="0">
                <a:solidFill>
                  <a:schemeClr val="tx1"/>
                </a:solidFill>
                <a:latin typeface="HGPｺﾞｼｯｸM" pitchFamily="50" charset="-128"/>
                <a:ea typeface="HGPｺﾞｼｯｸM" pitchFamily="50" charset="-128"/>
              </a:rPr>
              <a:t>さん</a:t>
            </a:r>
            <a:r>
              <a:rPr lang="ja-JP" altLang="en-US" sz="800" dirty="0">
                <a:solidFill>
                  <a:schemeClr val="tx1"/>
                </a:solidFill>
                <a:latin typeface="HGPｺﾞｼｯｸM" pitchFamily="50" charset="-128"/>
                <a:ea typeface="HGPｺﾞｼｯｸM" pitchFamily="50" charset="-128"/>
              </a:rPr>
              <a:t>（</a:t>
            </a:r>
            <a:r>
              <a:rPr lang="en-US" altLang="ja-JP" sz="800" dirty="0">
                <a:solidFill>
                  <a:schemeClr val="tx1"/>
                </a:solidFill>
                <a:latin typeface="HGPｺﾞｼｯｸM" pitchFamily="50" charset="-128"/>
                <a:ea typeface="HGPｺﾞｼｯｸM" pitchFamily="50" charset="-128"/>
              </a:rPr>
              <a:t>02’</a:t>
            </a:r>
            <a:r>
              <a:rPr lang="ja-JP" altLang="en-US" sz="800" dirty="0">
                <a:solidFill>
                  <a:schemeClr val="tx1"/>
                </a:solidFill>
                <a:latin typeface="HGPｺﾞｼｯｸM" pitchFamily="50" charset="-128"/>
                <a:ea typeface="HGPｺﾞｼｯｸM" pitchFamily="50" charset="-128"/>
              </a:rPr>
              <a:t>ソルトレイク五輪・</a:t>
            </a:r>
            <a:r>
              <a:rPr lang="en-US" altLang="ja-JP" sz="800" dirty="0">
                <a:solidFill>
                  <a:schemeClr val="tx1"/>
                </a:solidFill>
                <a:latin typeface="HGPｺﾞｼｯｸM" pitchFamily="50" charset="-128"/>
                <a:ea typeface="HGPｺﾞｼｯｸM" pitchFamily="50" charset="-128"/>
              </a:rPr>
              <a:t>06’</a:t>
            </a:r>
            <a:r>
              <a:rPr lang="ja-JP" altLang="en-US" sz="800" dirty="0">
                <a:solidFill>
                  <a:schemeClr val="tx1"/>
                </a:solidFill>
                <a:latin typeface="HGPｺﾞｼｯｸM" pitchFamily="50" charset="-128"/>
                <a:ea typeface="HGPｺﾞｼｯｸM" pitchFamily="50" charset="-128"/>
              </a:rPr>
              <a:t>トリノ五輪出場） </a:t>
            </a:r>
            <a:endParaRPr lang="en-US" altLang="ja-JP" sz="800" dirty="0">
              <a:solidFill>
                <a:schemeClr val="tx1"/>
              </a:solidFill>
              <a:latin typeface="HGPｺﾞｼｯｸM" pitchFamily="50" charset="-128"/>
              <a:ea typeface="HGPｺﾞｼｯｸM" pitchFamily="50" charset="-128"/>
            </a:endParaRPr>
          </a:p>
          <a:p>
            <a:pPr algn="l"/>
            <a:r>
              <a:rPr lang="ja-JP" altLang="en-US" sz="1050" dirty="0">
                <a:solidFill>
                  <a:schemeClr val="tx1"/>
                </a:solidFill>
                <a:latin typeface="HGPｺﾞｼｯｸM" pitchFamily="50" charset="-128"/>
                <a:ea typeface="HGPｺﾞｼｯｸM" pitchFamily="50" charset="-128"/>
              </a:rPr>
              <a:t>              ③サブコーチ </a:t>
            </a:r>
            <a:r>
              <a:rPr lang="en-US" altLang="ja-JP" sz="1050" dirty="0">
                <a:solidFill>
                  <a:schemeClr val="tx1"/>
                </a:solidFill>
                <a:latin typeface="HGPｺﾞｼｯｸM" pitchFamily="50" charset="-128"/>
                <a:ea typeface="HGPｺﾞｼｯｸM" pitchFamily="50" charset="-128"/>
              </a:rPr>
              <a:t>2</a:t>
            </a:r>
            <a:r>
              <a:rPr lang="ja-JP" altLang="en-US" sz="1050" dirty="0">
                <a:solidFill>
                  <a:schemeClr val="tx1"/>
                </a:solidFill>
                <a:latin typeface="HGPｺﾞｼｯｸM" pitchFamily="50" charset="-128"/>
                <a:ea typeface="HGPｺﾞｼｯｸM" pitchFamily="50" charset="-128"/>
              </a:rPr>
              <a:t>名 ：守谷彩</a:t>
            </a:r>
            <a:r>
              <a:rPr lang="ja-JP" altLang="en-US" sz="900" dirty="0">
                <a:solidFill>
                  <a:schemeClr val="tx1"/>
                </a:solidFill>
                <a:latin typeface="HGPｺﾞｼｯｸM" pitchFamily="50" charset="-128"/>
                <a:ea typeface="HGPｺﾞｼｯｸM" pitchFamily="50" charset="-128"/>
              </a:rPr>
              <a:t>さん</a:t>
            </a:r>
            <a:r>
              <a:rPr lang="ja-JP" altLang="en-US" sz="600" dirty="0">
                <a:solidFill>
                  <a:schemeClr val="tx1"/>
                </a:solidFill>
                <a:latin typeface="HGPｺﾞｼｯｸM" pitchFamily="50" charset="-128"/>
                <a:ea typeface="HGPｺﾞｼｯｸM" pitchFamily="50" charset="-128"/>
              </a:rPr>
              <a:t>（</a:t>
            </a:r>
            <a:r>
              <a:rPr lang="en-US" altLang="ja-JP" sz="600" dirty="0">
                <a:solidFill>
                  <a:schemeClr val="tx1"/>
                </a:solidFill>
                <a:latin typeface="HGPｺﾞｼｯｸM" pitchFamily="50" charset="-128"/>
                <a:ea typeface="HGPｺﾞｼｯｸM" pitchFamily="50" charset="-128"/>
              </a:rPr>
              <a:t>05’</a:t>
            </a:r>
            <a:r>
              <a:rPr lang="ja-JP" altLang="en-US" sz="600" dirty="0">
                <a:solidFill>
                  <a:schemeClr val="tx1"/>
                </a:solidFill>
                <a:latin typeface="HGPｺﾞｼｯｸM" pitchFamily="50" charset="-128"/>
                <a:ea typeface="HGPｺﾞｼｯｸM" pitchFamily="50" charset="-128"/>
              </a:rPr>
              <a:t>ﾕﾆﾊﾞｰｼｱｰﾄﾞ出場）</a:t>
            </a:r>
            <a:r>
              <a:rPr lang="en-US" altLang="ja-JP" sz="800" dirty="0">
                <a:solidFill>
                  <a:schemeClr val="tx1"/>
                </a:solidFill>
                <a:latin typeface="HGPｺﾞｼｯｸM" pitchFamily="50" charset="-128"/>
                <a:ea typeface="HGPｺﾞｼｯｸM" pitchFamily="50" charset="-128"/>
              </a:rPr>
              <a:t>/</a:t>
            </a:r>
            <a:r>
              <a:rPr lang="ja-JP" altLang="en-US" sz="1050" dirty="0">
                <a:solidFill>
                  <a:schemeClr val="tx1"/>
                </a:solidFill>
                <a:latin typeface="HGPｺﾞｼｯｸM" pitchFamily="50" charset="-128"/>
                <a:ea typeface="HGPｺﾞｼｯｸM" pitchFamily="50" charset="-128"/>
              </a:rPr>
              <a:t>西脇里沙</a:t>
            </a:r>
            <a:r>
              <a:rPr lang="ja-JP" altLang="en-US" sz="900" dirty="0">
                <a:solidFill>
                  <a:schemeClr val="tx1"/>
                </a:solidFill>
                <a:latin typeface="HGPｺﾞｼｯｸM" pitchFamily="50" charset="-128"/>
                <a:ea typeface="HGPｺﾞｼｯｸM" pitchFamily="50" charset="-128"/>
              </a:rPr>
              <a:t>さん</a:t>
            </a:r>
            <a:r>
              <a:rPr lang="ja-JP" altLang="en-US" sz="600" dirty="0">
                <a:solidFill>
                  <a:schemeClr val="tx1"/>
                </a:solidFill>
                <a:latin typeface="HGPｺﾞｼｯｸM" pitchFamily="50" charset="-128"/>
                <a:ea typeface="HGPｺﾞｼｯｸM" pitchFamily="50" charset="-128"/>
              </a:rPr>
              <a:t>（</a:t>
            </a:r>
            <a:r>
              <a:rPr lang="en-US" altLang="ja-JP" sz="600" dirty="0">
                <a:solidFill>
                  <a:schemeClr val="tx1"/>
                </a:solidFill>
                <a:latin typeface="HGPｺﾞｼｯｸM" pitchFamily="50" charset="-128"/>
                <a:ea typeface="HGPｺﾞｼｯｸM" pitchFamily="50" charset="-128"/>
              </a:rPr>
              <a:t>10’</a:t>
            </a:r>
            <a:r>
              <a:rPr lang="ja-JP" altLang="en-US" sz="600" dirty="0">
                <a:solidFill>
                  <a:schemeClr val="tx1"/>
                </a:solidFill>
                <a:latin typeface="HGPｺﾞｼｯｸM" pitchFamily="50" charset="-128"/>
                <a:ea typeface="HGPｺﾞｼｯｸM" pitchFamily="50" charset="-128"/>
              </a:rPr>
              <a:t>ｼﾞｭﾆｱﾜｰﾙﾄﾞｶｯﾌﾟ出場）</a:t>
            </a:r>
            <a:endParaRPr lang="en-US" altLang="ja-JP" sz="1050" dirty="0">
              <a:solidFill>
                <a:schemeClr val="tx1"/>
              </a:solidFill>
              <a:latin typeface="HGPｺﾞｼｯｸM" pitchFamily="50" charset="-128"/>
              <a:ea typeface="HGPｺﾞｼｯｸM" pitchFamily="50" charset="-128"/>
            </a:endParaRPr>
          </a:p>
          <a:p>
            <a:pPr algn="l"/>
            <a:r>
              <a:rPr lang="ja-JP" altLang="en-US" sz="1050" dirty="0">
                <a:solidFill>
                  <a:schemeClr val="tx1"/>
                </a:solidFill>
                <a:latin typeface="HGPｺﾞｼｯｸM" pitchFamily="50" charset="-128"/>
                <a:ea typeface="HGPｺﾞｼｯｸM" pitchFamily="50" charset="-128"/>
              </a:rPr>
              <a:t>　　　　　　　④長野市スケート協会の指導スタッフ</a:t>
            </a:r>
            <a:r>
              <a:rPr lang="en-US" altLang="ja-JP" sz="1050" dirty="0">
                <a:solidFill>
                  <a:schemeClr val="tx1"/>
                </a:solidFill>
                <a:latin typeface="HGPｺﾞｼｯｸM" pitchFamily="50" charset="-128"/>
                <a:ea typeface="HGPｺﾞｼｯｸM" pitchFamily="50" charset="-128"/>
              </a:rPr>
              <a:t>11</a:t>
            </a:r>
            <a:r>
              <a:rPr lang="ja-JP" altLang="en-US" sz="1050" dirty="0">
                <a:solidFill>
                  <a:schemeClr val="tx1"/>
                </a:solidFill>
                <a:latin typeface="HGPｺﾞｼｯｸM" pitchFamily="50" charset="-128"/>
                <a:ea typeface="HGPｺﾞｼｯｸM" pitchFamily="50" charset="-128"/>
              </a:rPr>
              <a:t>名</a:t>
            </a:r>
            <a:endParaRPr lang="en-US" altLang="ja-JP" sz="1050" dirty="0">
              <a:solidFill>
                <a:schemeClr val="tx1"/>
              </a:solidFill>
              <a:latin typeface="HGPｺﾞｼｯｸM" pitchFamily="50" charset="-128"/>
              <a:ea typeface="HGPｺﾞｼｯｸM" pitchFamily="50" charset="-128"/>
            </a:endParaRPr>
          </a:p>
          <a:p>
            <a:pPr algn="l"/>
            <a:r>
              <a:rPr lang="ja-JP" altLang="en-US" sz="1050" dirty="0">
                <a:solidFill>
                  <a:schemeClr val="tx1"/>
                </a:solidFill>
                <a:latin typeface="HGPｺﾞｼｯｸM" pitchFamily="50" charset="-128"/>
                <a:ea typeface="HGPｺﾞｼｯｸM" pitchFamily="50" charset="-128"/>
              </a:rPr>
              <a:t>　　　　　　　⑤エムウェーブスケートクラブ指導スタッフ：中山武、名取雄大、西原稚葉含む</a:t>
            </a:r>
            <a:r>
              <a:rPr lang="en-US" altLang="ja-JP" sz="1050" dirty="0">
                <a:solidFill>
                  <a:schemeClr val="tx1"/>
                </a:solidFill>
                <a:latin typeface="HGPｺﾞｼｯｸM" pitchFamily="50" charset="-128"/>
                <a:ea typeface="HGPｺﾞｼｯｸM" pitchFamily="50" charset="-128"/>
              </a:rPr>
              <a:t>6</a:t>
            </a:r>
            <a:r>
              <a:rPr lang="ja-JP" altLang="en-US" sz="1050" dirty="0">
                <a:solidFill>
                  <a:schemeClr val="tx1"/>
                </a:solidFill>
                <a:latin typeface="HGPｺﾞｼｯｸM" pitchFamily="50" charset="-128"/>
                <a:ea typeface="HGPｺﾞｼｯｸM" pitchFamily="50" charset="-128"/>
              </a:rPr>
              <a:t>名</a:t>
            </a:r>
            <a:endParaRPr lang="en-US" altLang="ja-JP" sz="1050" dirty="0">
              <a:solidFill>
                <a:schemeClr val="tx1"/>
              </a:solidFill>
              <a:latin typeface="HGPｺﾞｼｯｸM" pitchFamily="50" charset="-128"/>
              <a:ea typeface="HGPｺﾞｼｯｸM" pitchFamily="50" charset="-128"/>
            </a:endParaRPr>
          </a:p>
        </p:txBody>
      </p:sp>
      <p:pic>
        <p:nvPicPr>
          <p:cNvPr id="5" name="Picture 738"/>
          <p:cNvPicPr>
            <a:picLocks noChangeAspect="1" noChangeArrowheads="1"/>
          </p:cNvPicPr>
          <p:nvPr/>
        </p:nvPicPr>
        <p:blipFill>
          <a:blip r:embed="rId3" cstate="print">
            <a:clrChange>
              <a:clrFrom>
                <a:srgbClr val="FFFFFF"/>
              </a:clrFrom>
              <a:clrTo>
                <a:srgbClr val="FFFFFF">
                  <a:alpha val="0"/>
                </a:srgbClr>
              </a:clrTo>
            </a:clrChange>
          </a:blip>
          <a:srcRect l="60918" t="16660" r="10701" b="56135"/>
          <a:stretch>
            <a:fillRect/>
          </a:stretch>
        </p:blipFill>
        <p:spPr bwMode="auto">
          <a:xfrm>
            <a:off x="-33399" y="200472"/>
            <a:ext cx="742867" cy="504056"/>
          </a:xfrm>
          <a:prstGeom prst="rect">
            <a:avLst/>
          </a:prstGeom>
          <a:noFill/>
          <a:ln w="9525">
            <a:noFill/>
            <a:miter lim="800000"/>
            <a:headEnd/>
            <a:tailEnd/>
          </a:ln>
        </p:spPr>
      </p:pic>
      <p:sp>
        <p:nvSpPr>
          <p:cNvPr id="6" name="Rectangle 735"/>
          <p:cNvSpPr>
            <a:spLocks noChangeArrowheads="1"/>
          </p:cNvSpPr>
          <p:nvPr/>
        </p:nvSpPr>
        <p:spPr bwMode="auto">
          <a:xfrm>
            <a:off x="548680" y="223307"/>
            <a:ext cx="4824536" cy="494623"/>
          </a:xfrm>
          <a:prstGeom prst="rect">
            <a:avLst/>
          </a:prstGeom>
          <a:noFill/>
          <a:ln w="9525">
            <a:noFill/>
            <a:miter lim="800000"/>
            <a:headEnd/>
            <a:tailEnd/>
          </a:ln>
        </p:spPr>
        <p:txBody>
          <a:bodyPr wrap="square" anchor="ctr">
            <a:spAutoFit/>
          </a:bodyPr>
          <a:lstStyle/>
          <a:p>
            <a:pPr algn="dist">
              <a:lnSpc>
                <a:spcPct val="45000"/>
              </a:lnSpc>
              <a:spcBef>
                <a:spcPct val="50000"/>
              </a:spcBef>
            </a:pPr>
            <a:r>
              <a:rPr lang="ja-JP" altLang="en-US" sz="1200" dirty="0">
                <a:solidFill>
                  <a:srgbClr val="0070C0"/>
                </a:solidFill>
                <a:effectLst>
                  <a:outerShdw blurRad="38100" dist="38100" dir="2700000" algn="tl">
                    <a:srgbClr val="000000">
                      <a:alpha val="43137"/>
                    </a:srgbClr>
                  </a:outerShdw>
                </a:effectLst>
                <a:latin typeface="Consolas" panose="020B0609020204030204" pitchFamily="49" charset="0"/>
                <a:ea typeface="HGP創英角ｺﾞｼｯｸUB" pitchFamily="50" charset="-128"/>
              </a:rPr>
              <a:t>長野市ジュニアスピードスケート選手強化・育成プログラム</a:t>
            </a:r>
          </a:p>
          <a:p>
            <a:pPr algn="dist">
              <a:lnSpc>
                <a:spcPct val="45000"/>
              </a:lnSpc>
              <a:spcBef>
                <a:spcPct val="50000"/>
              </a:spcBef>
            </a:pPr>
            <a:r>
              <a:rPr lang="ja-JP" altLang="en-US" sz="2000" dirty="0">
                <a:solidFill>
                  <a:srgbClr val="0070C0"/>
                </a:solidFill>
                <a:effectLst>
                  <a:outerShdw blurRad="38100" dist="38100" dir="2700000" algn="tl">
                    <a:srgbClr val="000000">
                      <a:alpha val="43137"/>
                    </a:srgbClr>
                  </a:outerShdw>
                </a:effectLst>
                <a:latin typeface="Consolas" panose="020B0609020204030204" pitchFamily="49" charset="0"/>
                <a:ea typeface="HGP創英角ｺﾞｼｯｸUB" pitchFamily="50" charset="-128"/>
              </a:rPr>
              <a:t>Ｄｒｅａｍ Ｒｉｎｋ Ｎａｇａｎｏ </a:t>
            </a:r>
            <a:r>
              <a:rPr lang="en-US" altLang="ja-JP" sz="2000" dirty="0">
                <a:solidFill>
                  <a:srgbClr val="FF0000"/>
                </a:solidFill>
                <a:effectLst>
                  <a:outerShdw blurRad="38100" dist="38100" dir="2700000" algn="tl">
                    <a:srgbClr val="000000">
                      <a:alpha val="43137"/>
                    </a:srgbClr>
                  </a:outerShdw>
                </a:effectLst>
                <a:latin typeface="Consolas" panose="020B0609020204030204" pitchFamily="49" charset="0"/>
                <a:ea typeface="HGP創英角ｺﾞｼｯｸUB" pitchFamily="50" charset="-128"/>
              </a:rPr>
              <a:t>2023</a:t>
            </a:r>
            <a:endParaRPr lang="ja-JP" altLang="en-US" sz="1100" dirty="0">
              <a:solidFill>
                <a:srgbClr val="FF0000"/>
              </a:solidFill>
              <a:effectLst>
                <a:outerShdw blurRad="38100" dist="38100" dir="2700000" algn="tl">
                  <a:srgbClr val="000000">
                    <a:alpha val="43137"/>
                  </a:srgbClr>
                </a:outerShdw>
              </a:effectLst>
              <a:latin typeface="Consolas" panose="020B0609020204030204" pitchFamily="49" charset="0"/>
              <a:ea typeface="HGP創英角ｺﾞｼｯｸUB" pitchFamily="50" charset="-128"/>
            </a:endParaRPr>
          </a:p>
        </p:txBody>
      </p:sp>
      <p:sp>
        <p:nvSpPr>
          <p:cNvPr id="7" name="Rectangle 735"/>
          <p:cNvSpPr>
            <a:spLocks noChangeArrowheads="1"/>
          </p:cNvSpPr>
          <p:nvPr/>
        </p:nvSpPr>
        <p:spPr bwMode="auto">
          <a:xfrm>
            <a:off x="5445224" y="232410"/>
            <a:ext cx="1268760" cy="400110"/>
          </a:xfrm>
          <a:prstGeom prst="rect">
            <a:avLst/>
          </a:prstGeom>
          <a:solidFill>
            <a:srgbClr val="CC0000"/>
          </a:solidFill>
          <a:ln>
            <a:headEnd/>
            <a:tailEnd/>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anchor="ctr">
            <a:spAutoFit/>
          </a:bodyPr>
          <a:lstStyle/>
          <a:p>
            <a:pPr algn="ctr">
              <a:spcBef>
                <a:spcPct val="50000"/>
              </a:spcBef>
            </a:pPr>
            <a:r>
              <a:rPr lang="ja-JP" altLang="en-US" sz="20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レポート</a:t>
            </a:r>
          </a:p>
        </p:txBody>
      </p:sp>
      <p:sp>
        <p:nvSpPr>
          <p:cNvPr id="8" name="テキスト ボックス 7"/>
          <p:cNvSpPr txBox="1"/>
          <p:nvPr/>
        </p:nvSpPr>
        <p:spPr>
          <a:xfrm>
            <a:off x="101202" y="3731617"/>
            <a:ext cx="6636943" cy="3485570"/>
          </a:xfrm>
          <a:prstGeom prst="rect">
            <a:avLst/>
          </a:prstGeom>
          <a:noFill/>
        </p:spPr>
        <p:txBody>
          <a:bodyPr wrap="square" rtlCol="0">
            <a:spAutoFit/>
          </a:bodyPr>
          <a:lstStyle/>
          <a:p>
            <a:r>
              <a:rPr lang="ja-JP" altLang="en-US" sz="1050" dirty="0">
                <a:latin typeface="HGPｺﾞｼｯｸM" pitchFamily="50" charset="-128"/>
                <a:ea typeface="HGPｺﾞｼｯｸM" pitchFamily="50" charset="-128"/>
              </a:rPr>
              <a:t>　本事業は、長野オリンピック開催都市である長野市で、「長野市をスケートのメッカに！」を</a:t>
            </a:r>
            <a:endParaRPr lang="en-US" altLang="ja-JP" sz="1050" dirty="0">
              <a:latin typeface="HGPｺﾞｼｯｸM" pitchFamily="50" charset="-128"/>
              <a:ea typeface="HGPｺﾞｼｯｸM" pitchFamily="50" charset="-128"/>
            </a:endParaRPr>
          </a:p>
          <a:p>
            <a:r>
              <a:rPr lang="ja-JP" altLang="en-US" sz="1050" dirty="0">
                <a:latin typeface="HGPｺﾞｼｯｸM" pitchFamily="50" charset="-128"/>
                <a:ea typeface="HGPｺﾞｼｯｸM" pitchFamily="50" charset="-128"/>
              </a:rPr>
              <a:t>スローガンに、スケート競技を目指すジュニア選手の強化・育成を目的に</a:t>
            </a:r>
            <a:r>
              <a:rPr lang="en-US" altLang="ja-JP" sz="1050" dirty="0">
                <a:latin typeface="HGPｺﾞｼｯｸM" pitchFamily="50" charset="-128"/>
                <a:ea typeface="HGPｺﾞｼｯｸM" pitchFamily="50" charset="-128"/>
              </a:rPr>
              <a:t>【</a:t>
            </a:r>
            <a:r>
              <a:rPr lang="ja-JP" altLang="en-US" sz="1050" dirty="0">
                <a:latin typeface="HGPｺﾞｼｯｸM" pitchFamily="50" charset="-128"/>
                <a:ea typeface="HGPｺﾞｼｯｸM" pitchFamily="50" charset="-128"/>
              </a:rPr>
              <a:t>ながの夢応援基金</a:t>
            </a:r>
            <a:r>
              <a:rPr lang="en-US" altLang="ja-JP" sz="1050" dirty="0">
                <a:latin typeface="HGPｺﾞｼｯｸM" pitchFamily="50" charset="-128"/>
                <a:ea typeface="HGPｺﾞｼｯｸM" pitchFamily="50" charset="-128"/>
              </a:rPr>
              <a:t>】</a:t>
            </a:r>
          </a:p>
          <a:p>
            <a:r>
              <a:rPr lang="ja-JP" altLang="en-US" sz="1050" dirty="0">
                <a:latin typeface="HGPｺﾞｼｯｸM" pitchFamily="50" charset="-128"/>
                <a:ea typeface="HGPｺﾞｼｯｸM" pitchFamily="50" charset="-128"/>
              </a:rPr>
              <a:t>を活用して、毎年実施させていただいております。</a:t>
            </a:r>
            <a:endParaRPr lang="en-US" altLang="ja-JP" sz="1050" dirty="0">
              <a:latin typeface="HGPｺﾞｼｯｸM" pitchFamily="50" charset="-128"/>
              <a:ea typeface="HGPｺﾞｼｯｸM" pitchFamily="50" charset="-128"/>
            </a:endParaRPr>
          </a:p>
          <a:p>
            <a:r>
              <a:rPr lang="ja-JP" altLang="en-US" sz="1050" dirty="0">
                <a:latin typeface="HGPｺﾞｼｯｸM" pitchFamily="50" charset="-128"/>
                <a:ea typeface="HGPｺﾞｼｯｸM" pitchFamily="50" charset="-128"/>
              </a:rPr>
              <a:t>　</a:t>
            </a:r>
            <a:r>
              <a:rPr lang="en-US" altLang="ja-JP" sz="1050" dirty="0">
                <a:latin typeface="HGPｺﾞｼｯｸM" pitchFamily="50" charset="-128"/>
                <a:ea typeface="HGPｺﾞｼｯｸM" pitchFamily="50" charset="-128"/>
              </a:rPr>
              <a:t>13</a:t>
            </a:r>
            <a:r>
              <a:rPr lang="ja-JP" altLang="en-US" sz="1050" dirty="0">
                <a:latin typeface="HGPｺﾞｼｯｸM" pitchFamily="50" charset="-128"/>
                <a:ea typeface="HGPｺﾞｼｯｸM" pitchFamily="50" charset="-128"/>
              </a:rPr>
              <a:t>回目となった今年度は新型コロナ後の盛り上げをはかりスケートへの興味を促し、身近に</a:t>
            </a:r>
            <a:endParaRPr lang="en-US" altLang="ja-JP" sz="1050" dirty="0">
              <a:latin typeface="HGPｺﾞｼｯｸM" pitchFamily="50" charset="-128"/>
              <a:ea typeface="HGPｺﾞｼｯｸM" pitchFamily="50" charset="-128"/>
            </a:endParaRPr>
          </a:p>
          <a:p>
            <a:r>
              <a:rPr lang="ja-JP" altLang="en-US" sz="1050" dirty="0">
                <a:latin typeface="HGPｺﾞｼｯｸM" pitchFamily="50" charset="-128"/>
                <a:ea typeface="HGPｺﾞｼｯｸM" pitchFamily="50" charset="-128"/>
              </a:rPr>
              <a:t>あるエムウェーブを練習拠点とするエムウェーブスケートクラブの紹介をしていきながら、スケート</a:t>
            </a:r>
            <a:endParaRPr lang="en-US" altLang="ja-JP" sz="1050" dirty="0">
              <a:latin typeface="HGPｺﾞｼｯｸM" pitchFamily="50" charset="-128"/>
              <a:ea typeface="HGPｺﾞｼｯｸM" pitchFamily="50" charset="-128"/>
            </a:endParaRPr>
          </a:p>
          <a:p>
            <a:r>
              <a:rPr lang="ja-JP" altLang="en-US" sz="1050" dirty="0">
                <a:latin typeface="HGPｺﾞｼｯｸM" pitchFamily="50" charset="-128"/>
                <a:ea typeface="HGPｺﾞｼｯｸM" pitchFamily="50" charset="-128"/>
              </a:rPr>
              <a:t>の底辺拡大・選手の強化育成を目的として実施いたしました。</a:t>
            </a:r>
            <a:endParaRPr lang="en-US" altLang="ja-JP" sz="1050" dirty="0">
              <a:latin typeface="HGPｺﾞｼｯｸM" pitchFamily="50" charset="-128"/>
              <a:ea typeface="HGPｺﾞｼｯｸM" pitchFamily="50" charset="-128"/>
            </a:endParaRPr>
          </a:p>
          <a:p>
            <a:r>
              <a:rPr lang="ja-JP" altLang="en-US" sz="1050" dirty="0">
                <a:latin typeface="HGPｺﾞｼｯｸM" pitchFamily="50" charset="-128"/>
                <a:ea typeface="HGPｺﾞｼｯｸM" pitchFamily="50" charset="-128"/>
              </a:rPr>
              <a:t>　多くの本事業参加者がエムウェーブスケートクラブへ今年こそ、加入することを目標として掲げ、競技の意欲を高めるため、記録カードを作成し、レベルに合わせ毎回タイム測定を実施しました。記録が短縮できた達成感を味わえたり、課題克服のために考えたり、スピードスケート靴の使用を勧めるなど競技に対する意欲や関心を高めるためのプログラムとしました。</a:t>
            </a:r>
            <a:endParaRPr lang="en-US" altLang="ja-JP" sz="1050" dirty="0">
              <a:latin typeface="HGPｺﾞｼｯｸM" panose="020B0600000000000000" pitchFamily="50" charset="-128"/>
              <a:ea typeface="HGPｺﾞｼｯｸM" panose="020B0600000000000000" pitchFamily="50" charset="-128"/>
            </a:endParaRPr>
          </a:p>
          <a:p>
            <a:r>
              <a:rPr lang="ja-JP" altLang="en-US" sz="1050" dirty="0">
                <a:latin typeface="HGPｺﾞｼｯｸM" panose="020B0600000000000000" pitchFamily="50" charset="-128"/>
                <a:ea typeface="HGPｺﾞｼｯｸM" panose="020B0600000000000000" pitchFamily="50" charset="-128"/>
              </a:rPr>
              <a:t>　毎年参加者やコーチからも好評の運動遊びを実施し、遊びの中で体を動かしながらコミュニケーションをとって参加者同士、コーチとの距離を縮め、その流れでスケートに移行できるようフィールドコーチに実施していただきました。</a:t>
            </a:r>
            <a:endParaRPr lang="en-US" altLang="ja-JP" sz="1050" dirty="0">
              <a:latin typeface="HGPｺﾞｼｯｸM" panose="020B0600000000000000" pitchFamily="50" charset="-128"/>
              <a:ea typeface="HGPｺﾞｼｯｸM" panose="020B0600000000000000" pitchFamily="50" charset="-128"/>
            </a:endParaRPr>
          </a:p>
          <a:p>
            <a:r>
              <a:rPr lang="ja-JP" altLang="en-US" sz="1050" dirty="0">
                <a:latin typeface="HGPｺﾞｼｯｸM" panose="020B0600000000000000" pitchFamily="50" charset="-128"/>
                <a:ea typeface="HGPｺﾞｼｯｸM" panose="020B0600000000000000" pitchFamily="50" charset="-128"/>
              </a:rPr>
              <a:t>　また、今年度から長野市が始めたみらいハッケンプロジェクトに登録し、利用料をポイントで支払えるようにしました。</a:t>
            </a:r>
            <a:endParaRPr lang="en-US" altLang="ja-JP" sz="1050" dirty="0">
              <a:latin typeface="HGPｺﾞｼｯｸM" panose="020B0600000000000000" pitchFamily="50" charset="-128"/>
              <a:ea typeface="HGPｺﾞｼｯｸM" panose="020B0600000000000000" pitchFamily="50" charset="-128"/>
            </a:endParaRPr>
          </a:p>
          <a:p>
            <a:pPr algn="just"/>
            <a:endParaRPr lang="en-US" altLang="ja-JP" sz="1050" dirty="0">
              <a:latin typeface="HGPｺﾞｼｯｸM" panose="020B0600000000000000" pitchFamily="50" charset="-128"/>
              <a:ea typeface="HGPｺﾞｼｯｸM" panose="020B0600000000000000" pitchFamily="50" charset="-128"/>
            </a:endParaRPr>
          </a:p>
          <a:p>
            <a:pPr algn="just"/>
            <a:r>
              <a:rPr lang="ja-JP" altLang="en-US" sz="1050" dirty="0">
                <a:latin typeface="HGPｺﾞｼｯｸM" panose="020B0600000000000000" pitchFamily="50" charset="-128"/>
                <a:ea typeface="HGPｺﾞｼｯｸM" panose="020B0600000000000000" pitchFamily="50" charset="-128"/>
              </a:rPr>
              <a:t>■教室での実施内容</a:t>
            </a:r>
            <a:endParaRPr lang="en-US" altLang="ja-JP" sz="500" dirty="0">
              <a:latin typeface="HGPｺﾞｼｯｸM" panose="020B0600000000000000" pitchFamily="50" charset="-128"/>
              <a:ea typeface="HGPｺﾞｼｯｸM" panose="020B0600000000000000" pitchFamily="50" charset="-128"/>
            </a:endParaRPr>
          </a:p>
          <a:p>
            <a:pPr algn="just"/>
            <a:r>
              <a:rPr lang="ja-JP" altLang="en-US" sz="1050" dirty="0">
                <a:latin typeface="HGPｺﾞｼｯｸM" panose="020B0600000000000000" pitchFamily="50" charset="-128"/>
                <a:ea typeface="HGPｺﾞｼｯｸM" panose="020B0600000000000000" pitchFamily="50" charset="-128"/>
              </a:rPr>
              <a:t>　・教室実施回数を</a:t>
            </a:r>
            <a:r>
              <a:rPr lang="en-US" altLang="ja-JP" sz="1050" dirty="0">
                <a:latin typeface="HGPｺﾞｼｯｸM" panose="020B0600000000000000" pitchFamily="50" charset="-128"/>
                <a:ea typeface="HGPｺﾞｼｯｸM" panose="020B0600000000000000" pitchFamily="50" charset="-128"/>
              </a:rPr>
              <a:t>8</a:t>
            </a:r>
            <a:r>
              <a:rPr lang="ja-JP" altLang="en-US" sz="1050" dirty="0">
                <a:latin typeface="HGPｺﾞｼｯｸM" panose="020B0600000000000000" pitchFamily="50" charset="-128"/>
                <a:ea typeface="HGPｺﾞｼｯｸM" panose="020B0600000000000000" pitchFamily="50" charset="-128"/>
              </a:rPr>
              <a:t>回で実施　　　　　　　　　　　　　 ・参加定員は</a:t>
            </a:r>
            <a:r>
              <a:rPr lang="en-US" altLang="ja-JP" sz="1050" dirty="0">
                <a:latin typeface="HGPｺﾞｼｯｸM" pitchFamily="50" charset="-128"/>
                <a:ea typeface="HGPｺﾞｼｯｸM" pitchFamily="50" charset="-128"/>
              </a:rPr>
              <a:t>70</a:t>
            </a:r>
            <a:r>
              <a:rPr lang="ja-JP" altLang="en-US" sz="1050" dirty="0">
                <a:latin typeface="HGPｺﾞｼｯｸM" pitchFamily="50" charset="-128"/>
                <a:ea typeface="HGPｺﾞｼｯｸM" pitchFamily="50" charset="-128"/>
              </a:rPr>
              <a:t>名で募集</a:t>
            </a:r>
            <a:endParaRPr lang="en-US" altLang="ja-JP" sz="1050" dirty="0">
              <a:latin typeface="HGPｺﾞｼｯｸM" pitchFamily="50" charset="-128"/>
              <a:ea typeface="HGPｺﾞｼｯｸM" pitchFamily="50" charset="-128"/>
            </a:endParaRPr>
          </a:p>
          <a:p>
            <a:pPr algn="just"/>
            <a:r>
              <a:rPr lang="ja-JP" altLang="en-US" sz="1050" dirty="0">
                <a:latin typeface="HGPｺﾞｼｯｸM" pitchFamily="50" charset="-128"/>
                <a:ea typeface="HGPｺﾞｼｯｸM" pitchFamily="50" charset="-128"/>
              </a:rPr>
              <a:t>　・各グループの人数を</a:t>
            </a:r>
            <a:r>
              <a:rPr lang="en-US" altLang="ja-JP" sz="1050" dirty="0">
                <a:latin typeface="HGPｺﾞｼｯｸM" pitchFamily="50" charset="-128"/>
                <a:ea typeface="HGPｺﾞｼｯｸM" pitchFamily="50" charset="-128"/>
              </a:rPr>
              <a:t>10</a:t>
            </a:r>
            <a:r>
              <a:rPr lang="ja-JP" altLang="en-US" sz="1050" dirty="0">
                <a:latin typeface="HGPｺﾞｼｯｸM" pitchFamily="50" charset="-128"/>
                <a:ea typeface="HGPｺﾞｼｯｸM" pitchFamily="50" charset="-128"/>
              </a:rPr>
              <a:t>～</a:t>
            </a:r>
            <a:r>
              <a:rPr lang="en-US" altLang="ja-JP" sz="1050" dirty="0">
                <a:latin typeface="HGPｺﾞｼｯｸM" pitchFamily="50" charset="-128"/>
                <a:ea typeface="HGPｺﾞｼｯｸM" pitchFamily="50" charset="-128"/>
              </a:rPr>
              <a:t>15</a:t>
            </a:r>
            <a:r>
              <a:rPr lang="ja-JP" altLang="en-US" sz="1050" dirty="0">
                <a:latin typeface="HGPｺﾞｼｯｸM" pitchFamily="50" charset="-128"/>
                <a:ea typeface="HGPｺﾞｼｯｸM" pitchFamily="50" charset="-128"/>
              </a:rPr>
              <a:t>名程度で構成 　　　 ・受付でのＱＲコードを読み取り受付処理</a:t>
            </a:r>
            <a:endParaRPr lang="en-US" altLang="ja-JP" sz="1050" dirty="0">
              <a:latin typeface="HGPｺﾞｼｯｸM" pitchFamily="50" charset="-128"/>
              <a:ea typeface="HGPｺﾞｼｯｸM" pitchFamily="50" charset="-128"/>
            </a:endParaRPr>
          </a:p>
          <a:p>
            <a:pPr algn="just"/>
            <a:r>
              <a:rPr lang="ja-JP" altLang="en-US" sz="1050" dirty="0">
                <a:latin typeface="HGPｺﾞｼｯｸM" pitchFamily="50" charset="-128"/>
                <a:ea typeface="HGPｺﾞｼｯｸM" pitchFamily="50" charset="-128"/>
              </a:rPr>
              <a:t>　・スピードスケート靴利用促進</a:t>
            </a:r>
            <a:endParaRPr lang="en-US" altLang="ja-JP" sz="1050" dirty="0">
              <a:latin typeface="HGPｺﾞｼｯｸM" pitchFamily="50" charset="-128"/>
              <a:ea typeface="HGPｺﾞｼｯｸM" pitchFamily="50" charset="-128"/>
            </a:endParaRPr>
          </a:p>
          <a:p>
            <a:pPr algn="just"/>
            <a:r>
              <a:rPr lang="ja-JP" altLang="en-US" sz="1050" dirty="0">
                <a:latin typeface="HGPｺﾞｼｯｸM" pitchFamily="50" charset="-128"/>
                <a:ea typeface="HGPｺﾞｼｯｸM" pitchFamily="50" charset="-128"/>
              </a:rPr>
              <a:t> </a:t>
            </a:r>
            <a:endParaRPr lang="en-US" altLang="ja-JP" sz="1050" dirty="0">
              <a:latin typeface="HGPｺﾞｼｯｸM" pitchFamily="50" charset="-128"/>
              <a:ea typeface="HGPｺﾞｼｯｸM" pitchFamily="50" charset="-128"/>
            </a:endParaRPr>
          </a:p>
          <a:p>
            <a:pPr algn="just"/>
            <a:r>
              <a:rPr lang="ja-JP" altLang="en-US" sz="1050" dirty="0">
                <a:latin typeface="HGPｺﾞｼｯｸM" pitchFamily="50" charset="-128"/>
                <a:ea typeface="HGPｺﾞｼｯｸM" pitchFamily="50" charset="-128"/>
              </a:rPr>
              <a:t>■みらいハッケンプロジェクト利用状況</a:t>
            </a:r>
            <a:endParaRPr lang="en-US" altLang="ja-JP" sz="1050" dirty="0">
              <a:latin typeface="HGPｺﾞｼｯｸM" pitchFamily="50" charset="-128"/>
              <a:ea typeface="HGPｺﾞｼｯｸM" pitchFamily="50" charset="-128"/>
            </a:endParaRPr>
          </a:p>
          <a:p>
            <a:pPr algn="just"/>
            <a:r>
              <a:rPr lang="ja-JP" altLang="en-US" sz="1050" dirty="0">
                <a:latin typeface="HGPｺﾞｼｯｸM" pitchFamily="50" charset="-128"/>
                <a:ea typeface="HGPｺﾞｼｯｸM" pitchFamily="50" charset="-128"/>
              </a:rPr>
              <a:t>　・利用者    </a:t>
            </a:r>
            <a:r>
              <a:rPr lang="en-US" altLang="ja-JP" sz="1050" dirty="0">
                <a:latin typeface="HGPｺﾞｼｯｸM" pitchFamily="50" charset="-128"/>
                <a:ea typeface="HGPｺﾞｼｯｸM" pitchFamily="50" charset="-128"/>
              </a:rPr>
              <a:t>87</a:t>
            </a:r>
            <a:r>
              <a:rPr lang="ja-JP" altLang="en-US" sz="1050" dirty="0">
                <a:latin typeface="HGPｺﾞｼｯｸM" pitchFamily="50" charset="-128"/>
                <a:ea typeface="HGPｺﾞｼｯｸM" pitchFamily="50" charset="-128"/>
              </a:rPr>
              <a:t>名中</a:t>
            </a:r>
            <a:r>
              <a:rPr lang="en-US" altLang="ja-JP" sz="1050" dirty="0">
                <a:latin typeface="HGPｺﾞｼｯｸM" pitchFamily="50" charset="-128"/>
                <a:ea typeface="HGPｺﾞｼｯｸM" pitchFamily="50" charset="-128"/>
              </a:rPr>
              <a:t>56</a:t>
            </a:r>
            <a:r>
              <a:rPr lang="ja-JP" altLang="en-US" sz="1050" dirty="0">
                <a:latin typeface="HGPｺﾞｼｯｸM" pitchFamily="50" charset="-128"/>
                <a:ea typeface="HGPｺﾞｼｯｸM" pitchFamily="50" charset="-128"/>
              </a:rPr>
              <a:t>名　　　　　　　　　　　　　　　　・利用回数　　　</a:t>
            </a:r>
            <a:r>
              <a:rPr lang="en-US" altLang="ja-JP" sz="1050" dirty="0">
                <a:latin typeface="HGPｺﾞｼｯｸM" pitchFamily="50" charset="-128"/>
                <a:ea typeface="HGPｺﾞｼｯｸM" pitchFamily="50" charset="-128"/>
              </a:rPr>
              <a:t>204</a:t>
            </a:r>
            <a:r>
              <a:rPr lang="ja-JP" altLang="en-US" sz="1050" dirty="0">
                <a:latin typeface="HGPｺﾞｼｯｸM" pitchFamily="50" charset="-128"/>
                <a:ea typeface="HGPｺﾞｼｯｸM" pitchFamily="50" charset="-128"/>
              </a:rPr>
              <a:t>回　</a:t>
            </a:r>
            <a:endParaRPr lang="en-US" altLang="ja-JP" sz="1050" dirty="0">
              <a:latin typeface="HGPｺﾞｼｯｸM" panose="020B0600000000000000" pitchFamily="50" charset="-128"/>
              <a:ea typeface="HGPｺﾞｼｯｸM" panose="020B0600000000000000" pitchFamily="50" charset="-128"/>
            </a:endParaRPr>
          </a:p>
        </p:txBody>
      </p:sp>
      <p:graphicFrame>
        <p:nvGraphicFramePr>
          <p:cNvPr id="10" name="表 9">
            <a:extLst>
              <a:ext uri="{FF2B5EF4-FFF2-40B4-BE49-F238E27FC236}">
                <a16:creationId xmlns:a16="http://schemas.microsoft.com/office/drawing/2014/main" id="{555AF78E-29B3-4013-9578-BA5E15EAAE7A}"/>
              </a:ext>
            </a:extLst>
          </p:cNvPr>
          <p:cNvGraphicFramePr>
            <a:graphicFrameLocks noGrp="1"/>
          </p:cNvGraphicFramePr>
          <p:nvPr>
            <p:extLst>
              <p:ext uri="{D42A27DB-BD31-4B8C-83A1-F6EECF244321}">
                <p14:modId xmlns:p14="http://schemas.microsoft.com/office/powerpoint/2010/main" val="62073304"/>
              </p:ext>
            </p:extLst>
          </p:nvPr>
        </p:nvGraphicFramePr>
        <p:xfrm>
          <a:off x="233228" y="7560456"/>
          <a:ext cx="6391544" cy="2150331"/>
        </p:xfrm>
        <a:graphic>
          <a:graphicData uri="http://schemas.openxmlformats.org/drawingml/2006/table">
            <a:tbl>
              <a:tblPr>
                <a:tableStyleId>{ED083AE6-46FA-4A59-8FB0-9F97EB10719F}</a:tableStyleId>
              </a:tblPr>
              <a:tblGrid>
                <a:gridCol w="798943">
                  <a:extLst>
                    <a:ext uri="{9D8B030D-6E8A-4147-A177-3AD203B41FA5}">
                      <a16:colId xmlns:a16="http://schemas.microsoft.com/office/drawing/2014/main" val="20000"/>
                    </a:ext>
                  </a:extLst>
                </a:gridCol>
                <a:gridCol w="798943">
                  <a:extLst>
                    <a:ext uri="{9D8B030D-6E8A-4147-A177-3AD203B41FA5}">
                      <a16:colId xmlns:a16="http://schemas.microsoft.com/office/drawing/2014/main" val="20001"/>
                    </a:ext>
                  </a:extLst>
                </a:gridCol>
                <a:gridCol w="798943">
                  <a:extLst>
                    <a:ext uri="{9D8B030D-6E8A-4147-A177-3AD203B41FA5}">
                      <a16:colId xmlns:a16="http://schemas.microsoft.com/office/drawing/2014/main" val="20002"/>
                    </a:ext>
                  </a:extLst>
                </a:gridCol>
                <a:gridCol w="798943">
                  <a:extLst>
                    <a:ext uri="{9D8B030D-6E8A-4147-A177-3AD203B41FA5}">
                      <a16:colId xmlns:a16="http://schemas.microsoft.com/office/drawing/2014/main" val="20003"/>
                    </a:ext>
                  </a:extLst>
                </a:gridCol>
                <a:gridCol w="798943">
                  <a:extLst>
                    <a:ext uri="{9D8B030D-6E8A-4147-A177-3AD203B41FA5}">
                      <a16:colId xmlns:a16="http://schemas.microsoft.com/office/drawing/2014/main" val="20004"/>
                    </a:ext>
                  </a:extLst>
                </a:gridCol>
                <a:gridCol w="798943">
                  <a:extLst>
                    <a:ext uri="{9D8B030D-6E8A-4147-A177-3AD203B41FA5}">
                      <a16:colId xmlns:a16="http://schemas.microsoft.com/office/drawing/2014/main" val="20005"/>
                    </a:ext>
                  </a:extLst>
                </a:gridCol>
                <a:gridCol w="798943">
                  <a:extLst>
                    <a:ext uri="{9D8B030D-6E8A-4147-A177-3AD203B41FA5}">
                      <a16:colId xmlns:a16="http://schemas.microsoft.com/office/drawing/2014/main" val="20006"/>
                    </a:ext>
                  </a:extLst>
                </a:gridCol>
                <a:gridCol w="798943">
                  <a:extLst>
                    <a:ext uri="{9D8B030D-6E8A-4147-A177-3AD203B41FA5}">
                      <a16:colId xmlns:a16="http://schemas.microsoft.com/office/drawing/2014/main" val="20007"/>
                    </a:ext>
                  </a:extLst>
                </a:gridCol>
              </a:tblGrid>
              <a:tr h="255468">
                <a:tc gridSpan="5">
                  <a:txBody>
                    <a:bodyPr/>
                    <a:lstStyle>
                      <a:lvl1pPr defTabSz="1217613">
                        <a:spcBef>
                          <a:spcPct val="20000"/>
                        </a:spcBef>
                        <a:defRPr kumimoji="1" sz="3800">
                          <a:solidFill>
                            <a:schemeClr val="tx1"/>
                          </a:solidFill>
                          <a:latin typeface="Times New Roman" pitchFamily="18" charset="0"/>
                          <a:ea typeface="ＭＳ Ｐゴシック" charset="-128"/>
                        </a:defRPr>
                      </a:lvl1pPr>
                      <a:lvl2pPr marL="742950" indent="-285750" defTabSz="1217613">
                        <a:spcBef>
                          <a:spcPct val="20000"/>
                        </a:spcBef>
                        <a:defRPr kumimoji="1" sz="3300">
                          <a:solidFill>
                            <a:schemeClr val="tx1"/>
                          </a:solidFill>
                          <a:latin typeface="Times New Roman" pitchFamily="18" charset="0"/>
                          <a:ea typeface="ＭＳ Ｐゴシック" charset="-128"/>
                        </a:defRPr>
                      </a:lvl2pPr>
                      <a:lvl3pPr marL="1143000" indent="-228600" defTabSz="1217613">
                        <a:spcBef>
                          <a:spcPct val="20000"/>
                        </a:spcBef>
                        <a:defRPr kumimoji="1" sz="2800">
                          <a:solidFill>
                            <a:schemeClr val="tx1"/>
                          </a:solidFill>
                          <a:latin typeface="Times New Roman" pitchFamily="18" charset="0"/>
                          <a:ea typeface="ＭＳ Ｐゴシック" charset="-128"/>
                        </a:defRPr>
                      </a:lvl3pPr>
                      <a:lvl4pPr marL="1600200" indent="-228600" defTabSz="1217613">
                        <a:spcBef>
                          <a:spcPct val="20000"/>
                        </a:spcBef>
                        <a:defRPr kumimoji="1" sz="2200">
                          <a:solidFill>
                            <a:schemeClr val="tx1"/>
                          </a:solidFill>
                          <a:latin typeface="Times New Roman" pitchFamily="18" charset="0"/>
                          <a:ea typeface="ＭＳ Ｐゴシック" charset="-128"/>
                        </a:defRPr>
                      </a:lvl4pPr>
                      <a:lvl5pPr marL="2057400" indent="-228600" defTabSz="1217613">
                        <a:spcBef>
                          <a:spcPct val="20000"/>
                        </a:spcBef>
                        <a:defRPr kumimoji="1" sz="2200">
                          <a:solidFill>
                            <a:schemeClr val="tx1"/>
                          </a:solidFill>
                          <a:latin typeface="Times New Roman" pitchFamily="18" charset="0"/>
                          <a:ea typeface="ＭＳ Ｐゴシック" charset="-128"/>
                        </a:defRPr>
                      </a:lvl5pPr>
                      <a:lvl6pPr marL="2514600" indent="-228600" defTabSz="1217613" eaLnBrk="0" fontAlgn="base" hangingPunct="0">
                        <a:spcBef>
                          <a:spcPct val="20000"/>
                        </a:spcBef>
                        <a:spcAft>
                          <a:spcPct val="0"/>
                        </a:spcAft>
                        <a:defRPr kumimoji="1" sz="2200">
                          <a:solidFill>
                            <a:schemeClr val="tx1"/>
                          </a:solidFill>
                          <a:latin typeface="Times New Roman" pitchFamily="18" charset="0"/>
                          <a:ea typeface="ＭＳ Ｐゴシック" charset="-128"/>
                        </a:defRPr>
                      </a:lvl6pPr>
                      <a:lvl7pPr marL="2971800" indent="-228600" defTabSz="1217613" eaLnBrk="0" fontAlgn="base" hangingPunct="0">
                        <a:spcBef>
                          <a:spcPct val="20000"/>
                        </a:spcBef>
                        <a:spcAft>
                          <a:spcPct val="0"/>
                        </a:spcAft>
                        <a:defRPr kumimoji="1" sz="2200">
                          <a:solidFill>
                            <a:schemeClr val="tx1"/>
                          </a:solidFill>
                          <a:latin typeface="Times New Roman" pitchFamily="18" charset="0"/>
                          <a:ea typeface="ＭＳ Ｐゴシック" charset="-128"/>
                        </a:defRPr>
                      </a:lvl7pPr>
                      <a:lvl8pPr marL="3429000" indent="-228600" defTabSz="1217613" eaLnBrk="0" fontAlgn="base" hangingPunct="0">
                        <a:spcBef>
                          <a:spcPct val="20000"/>
                        </a:spcBef>
                        <a:spcAft>
                          <a:spcPct val="0"/>
                        </a:spcAft>
                        <a:defRPr kumimoji="1" sz="2200">
                          <a:solidFill>
                            <a:schemeClr val="tx1"/>
                          </a:solidFill>
                          <a:latin typeface="Times New Roman" pitchFamily="18" charset="0"/>
                          <a:ea typeface="ＭＳ Ｐゴシック" charset="-128"/>
                        </a:defRPr>
                      </a:lvl8pPr>
                      <a:lvl9pPr marL="3886200" indent="-228600" defTabSz="1217613" eaLnBrk="0" fontAlgn="base" hangingPunct="0">
                        <a:spcBef>
                          <a:spcPct val="20000"/>
                        </a:spcBef>
                        <a:spcAft>
                          <a:spcPct val="0"/>
                        </a:spcAft>
                        <a:defRPr kumimoji="1" sz="2200">
                          <a:solidFill>
                            <a:schemeClr val="tx1"/>
                          </a:solidFill>
                          <a:latin typeface="Times New Roman" pitchFamily="18" charset="0"/>
                          <a:ea typeface="ＭＳ Ｐゴシック"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pPr>
                      <a:r>
                        <a:rPr kumimoji="1" lang="en-US" altLang="ja-JP"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202</a:t>
                      </a:r>
                      <a:r>
                        <a:rPr kumimoji="1" lang="ja-JP" altLang="en-US"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３</a:t>
                      </a:r>
                      <a:endParaRPr kumimoji="1" lang="en-US" altLang="ja-JP" sz="10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lnL w="12700" cap="flat" cmpd="sng" algn="ctr">
                      <a:solidFill>
                        <a:srgbClr val="2D2DB9"/>
                      </a:solidFill>
                      <a:prstDash val="solid"/>
                      <a:round/>
                      <a:headEnd type="none" w="med" len="med"/>
                      <a:tailEnd type="none" w="med" len="med"/>
                    </a:lnL>
                  </a:tcPr>
                </a:tc>
                <a:tc hMerge="1">
                  <a:txBody>
                    <a:bodyPr/>
                    <a:lstStyle/>
                    <a:p>
                      <a:endParaRPr kumimoji="1" lang="ja-JP" altLang="en-US"/>
                    </a:p>
                  </a:txBody>
                  <a:tcPr>
                    <a:lnL w="12700" cap="flat" cmpd="sng" algn="ctr">
                      <a:solidFill>
                        <a:srgbClr val="2D2DB9"/>
                      </a:solidFill>
                      <a:prstDash val="solid"/>
                      <a:round/>
                      <a:headEnd type="none" w="med" len="med"/>
                      <a:tailEnd type="none" w="med" len="med"/>
                    </a:lnL>
                  </a:tcPr>
                </a:tc>
                <a:tc gridSpan="3">
                  <a:txBody>
                    <a:bodyPr/>
                    <a:lstStyle/>
                    <a:p>
                      <a:pPr marL="0" marR="0" lvl="0" indent="0" algn="ctr" defTabSz="1217613" rtl="0" eaLnBrk="1" fontAlgn="base" latinLnBrk="0" hangingPunct="1">
                        <a:lnSpc>
                          <a:spcPct val="100000"/>
                        </a:lnSpc>
                        <a:spcBef>
                          <a:spcPct val="0"/>
                        </a:spcBef>
                        <a:spcAft>
                          <a:spcPct val="0"/>
                        </a:spcAft>
                        <a:buClrTx/>
                        <a:buSzTx/>
                        <a:buFontTx/>
                        <a:buNone/>
                        <a:tabLst/>
                      </a:pPr>
                      <a:r>
                        <a:rPr kumimoji="1" lang="en-US" altLang="ja-JP"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2024</a:t>
                      </a:r>
                      <a:endParaRPr kumimoji="1" lang="ja-JP" altLang="en-US" sz="11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tc>
                <a:tc hMerge="1">
                  <a:txBody>
                    <a:body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1" lang="en-US" altLang="ja-JP" sz="1000" b="1" i="0" u="none" strike="noStrike" cap="none" normalizeH="0" baseline="0" dirty="0">
                          <a:ln>
                            <a:noFill/>
                          </a:ln>
                          <a:solidFill>
                            <a:srgbClr val="000000"/>
                          </a:solidFill>
                          <a:effectLst/>
                          <a:latin typeface="メイリオ" pitchFamily="50" charset="-128"/>
                          <a:ea typeface="メイリオ" pitchFamily="50" charset="-128"/>
                          <a:cs typeface="メイリオ" pitchFamily="50" charset="-128"/>
                        </a:rPr>
                        <a:t>2022</a:t>
                      </a:r>
                    </a:p>
                  </a:txBody>
                  <a:tcPr marL="84398" marR="84398" marT="42216" marB="42216" anchor="ctr" horzOverflow="overflow">
                    <a:lnL w="12700" cap="flat" cmpd="sng" algn="ctr">
                      <a:solidFill>
                        <a:srgbClr val="2D2DB9"/>
                      </a:solidFill>
                      <a:prstDash val="solid"/>
                      <a:round/>
                      <a:headEnd type="none" w="med" len="med"/>
                      <a:tailEnd type="none" w="med" len="med"/>
                    </a:lnL>
                    <a:lnR w="12700" cap="flat" cmpd="sng" algn="ctr">
                      <a:solidFill>
                        <a:srgbClr val="2D2DB9"/>
                      </a:solidFill>
                      <a:prstDash val="solid"/>
                      <a:round/>
                      <a:headEnd type="none" w="med" len="med"/>
                      <a:tailEnd type="none" w="med" len="med"/>
                    </a:lnR>
                    <a:lnT w="12700" cap="flat" cmpd="sng" algn="ctr">
                      <a:solidFill>
                        <a:srgbClr val="2D2DB9"/>
                      </a:solidFill>
                      <a:prstDash val="solid"/>
                      <a:round/>
                      <a:headEnd type="none" w="med" len="med"/>
                      <a:tailEnd type="none" w="med" len="med"/>
                    </a:lnT>
                    <a:lnB w="12700" cap="flat" cmpd="sng" algn="ctr">
                      <a:solidFill>
                        <a:srgbClr val="2D2DB9"/>
                      </a:solidFill>
                      <a:prstDash val="solid"/>
                      <a:round/>
                      <a:headEnd type="none" w="med" len="med"/>
                      <a:tailEnd type="none" w="med" len="med"/>
                    </a:lnB>
                    <a:lnTlToBr>
                      <a:noFill/>
                    </a:lnTlToBr>
                    <a:lnBlToTr>
                      <a:noFill/>
                    </a:lnBlToTr>
                    <a:solidFill>
                      <a:srgbClr val="E8E8F3"/>
                    </a:solidFill>
                  </a:tcPr>
                </a:tc>
                <a:tc hMerge="1">
                  <a:txBody>
                    <a:bodyPr/>
                    <a:lstStyle/>
                    <a:p>
                      <a:endParaRPr kumimoji="1" lang="ja-JP" altLang="en-US"/>
                    </a:p>
                  </a:txBody>
                  <a:tcPr/>
                </a:tc>
                <a:extLst>
                  <a:ext uri="{0D108BD9-81ED-4DB2-BD59-A6C34878D82A}">
                    <a16:rowId xmlns:a16="http://schemas.microsoft.com/office/drawing/2014/main" val="10000"/>
                  </a:ext>
                </a:extLst>
              </a:tr>
              <a:tr h="255468">
                <a:tc>
                  <a:txBody>
                    <a:bodyPr/>
                    <a:lstStyle/>
                    <a:p>
                      <a:pPr marL="0" marR="0" lvl="0" indent="0" algn="ctr" defTabSz="1217613" rtl="0" eaLnBrk="1" fontAlgn="base" latinLnBrk="0" hangingPunct="1">
                        <a:lnSpc>
                          <a:spcPct val="100000"/>
                        </a:lnSpc>
                        <a:spcBef>
                          <a:spcPct val="0"/>
                        </a:spcBef>
                        <a:spcAft>
                          <a:spcPct val="0"/>
                        </a:spcAft>
                        <a:buClrTx/>
                        <a:buSzTx/>
                        <a:buFontTx/>
                        <a:buNone/>
                        <a:tabLst/>
                      </a:pPr>
                      <a:r>
                        <a:rPr kumimoji="1" lang="ja-JP" altLang="en-US"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１回</a:t>
                      </a:r>
                      <a:endParaRPr kumimoji="1" lang="ja-JP" altLang="en-US" sz="10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pPr>
                      <a:r>
                        <a:rPr kumimoji="1" lang="ja-JP" altLang="en-US"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２回</a:t>
                      </a:r>
                      <a:endParaRPr kumimoji="1" lang="en-US" altLang="ja-JP" sz="10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1" lang="ja-JP" altLang="en-US"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３回</a:t>
                      </a:r>
                      <a:endParaRPr kumimoji="1" lang="en-US" altLang="ja-JP" sz="10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1" lang="ja-JP" altLang="en-US"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４回</a:t>
                      </a:r>
                      <a:endParaRPr kumimoji="1" lang="en-US" altLang="ja-JP" sz="10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1" lang="ja-JP" altLang="en-US"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５回</a:t>
                      </a:r>
                      <a:endParaRPr kumimoji="1" lang="en-US" altLang="ja-JP" sz="10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1" lang="ja-JP" altLang="en-US"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６回</a:t>
                      </a:r>
                      <a:endParaRPr kumimoji="1" lang="en-US" altLang="ja-JP" sz="10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1" lang="ja-JP" altLang="en-US"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７回</a:t>
                      </a:r>
                      <a:endParaRPr kumimoji="1" lang="en-US" altLang="ja-JP" sz="10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1" lang="ja-JP" altLang="en-US" sz="1000" b="1"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rPr>
                        <a:t>８回</a:t>
                      </a:r>
                      <a:endParaRPr kumimoji="1" lang="en-US" altLang="ja-JP" sz="1000" b="1" i="0" u="none" strike="noStrike" cap="none" normalizeH="0" baseline="0" dirty="0">
                        <a:ln>
                          <a:noFill/>
                        </a:ln>
                        <a:solidFill>
                          <a:srgbClr val="000000"/>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tc>
                <a:extLst>
                  <a:ext uri="{0D108BD9-81ED-4DB2-BD59-A6C34878D82A}">
                    <a16:rowId xmlns:a16="http://schemas.microsoft.com/office/drawing/2014/main" val="10001"/>
                  </a:ext>
                </a:extLst>
              </a:tr>
              <a:tr h="288060">
                <a:tc>
                  <a:txBody>
                    <a:bodyPr/>
                    <a:lstStyle/>
                    <a:p>
                      <a:pPr algn="ctr" fontAlgn="ct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11/5(</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日</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endParaRPr lang="en-US" altLang="ja-JP" sz="10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9525" marR="9525" marT="9525" marB="0" anchor="ctr"/>
                </a:tc>
                <a:tc>
                  <a:txBody>
                    <a:bodyPr/>
                    <a:lstStyle/>
                    <a:p>
                      <a:pPr algn="ctr" fontAlgn="ct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11/23(</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祝</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endParaRPr lang="en-US" altLang="ja-JP" sz="10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9525" marR="9525" marT="9525" marB="0" anchor="ctr"/>
                </a:tc>
                <a:tc>
                  <a:txBody>
                    <a:bodyPr/>
                    <a:lstStyle/>
                    <a:p>
                      <a:pPr algn="ctr" fontAlgn="ct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11/29(</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水</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endParaRPr lang="en-US" altLang="ja-JP" sz="10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9525" marR="9525" marT="9525" marB="0" anchor="ctr"/>
                </a:tc>
                <a:tc>
                  <a:txBody>
                    <a:bodyPr/>
                    <a:lstStyle/>
                    <a:p>
                      <a:pPr algn="ctr" fontAlgn="ct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12/</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９</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土</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endParaRPr lang="en-US" altLang="ja-JP" sz="10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9525" marR="9525" marT="9525" marB="0" anchor="ctr"/>
                </a:tc>
                <a:tc>
                  <a:txBody>
                    <a:bodyPr/>
                    <a:lstStyle/>
                    <a:p>
                      <a:pPr algn="ctr" fontAlgn="ct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12/2</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０</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水</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endParaRPr lang="en-US" altLang="ja-JP" sz="10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9525" marR="9525" marT="9525" marB="0" anchor="ctr"/>
                </a:tc>
                <a:tc>
                  <a:txBody>
                    <a:bodyPr/>
                    <a:lstStyle/>
                    <a:p>
                      <a:pPr algn="ctr" fontAlgn="ct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1/1</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３</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土</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endParaRPr lang="en-US" altLang="ja-JP" sz="10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9525" marR="9525" marT="9525" marB="0" anchor="ctr"/>
                </a:tc>
                <a:tc>
                  <a:txBody>
                    <a:bodyPr/>
                    <a:lstStyle/>
                    <a:p>
                      <a:pPr algn="ctr" fontAlgn="ct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1/24(</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水</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endParaRPr lang="en-US" altLang="ja-JP" sz="10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9525" marR="9525" marT="9525" marB="0" anchor="ctr"/>
                </a:tc>
                <a:tc>
                  <a:txBody>
                    <a:bodyPr/>
                    <a:lstStyle/>
                    <a:p>
                      <a:pPr algn="ctr" fontAlgn="ct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1/28(</a:t>
                      </a:r>
                      <a:r>
                        <a:rPr lang="ja-JP" altLang="en-US" sz="1000" b="0" u="none" strike="noStrike" dirty="0">
                          <a:solidFill>
                            <a:srgbClr val="000000"/>
                          </a:solidFill>
                          <a:effectLst/>
                          <a:latin typeface="BIZ UDPゴシック" panose="020B0400000000000000" pitchFamily="50" charset="-128"/>
                          <a:ea typeface="BIZ UDPゴシック" panose="020B0400000000000000" pitchFamily="50" charset="-128"/>
                        </a:rPr>
                        <a:t>日</a:t>
                      </a:r>
                      <a:r>
                        <a:rPr lang="en-US" altLang="ja-JP" sz="1000" b="0" u="none" strike="noStrike" dirty="0">
                          <a:solidFill>
                            <a:srgbClr val="000000"/>
                          </a:solidFill>
                          <a:effectLst/>
                          <a:latin typeface="BIZ UDPゴシック" panose="020B0400000000000000" pitchFamily="50" charset="-128"/>
                          <a:ea typeface="BIZ UDPゴシック" panose="020B0400000000000000" pitchFamily="50" charset="-128"/>
                        </a:rPr>
                        <a:t>)</a:t>
                      </a:r>
                      <a:endParaRPr lang="en-US" altLang="ja-JP" sz="10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9525" marR="9525" marT="9525" marB="0" anchor="ctr"/>
                </a:tc>
                <a:extLst>
                  <a:ext uri="{0D108BD9-81ED-4DB2-BD59-A6C34878D82A}">
                    <a16:rowId xmlns:a16="http://schemas.microsoft.com/office/drawing/2014/main" val="10002"/>
                  </a:ext>
                </a:extLst>
              </a:tr>
              <a:tr h="403374">
                <a:tc>
                  <a:txBody>
                    <a:body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1" lang="ja-JP" altLang="en-US" sz="900" dirty="0">
                          <a:solidFill>
                            <a:schemeClr val="bg1"/>
                          </a:solidFill>
                          <a:latin typeface="BIZ UDPゴシック" panose="020B0400000000000000" pitchFamily="50" charset="-128"/>
                          <a:ea typeface="BIZ UDPゴシック" panose="020B0400000000000000" pitchFamily="50" charset="-128"/>
                        </a:rPr>
                        <a:t>参加者</a:t>
                      </a:r>
                      <a:endParaRPr kumimoji="1" lang="en-US" altLang="ja-JP" sz="900"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1217613" rtl="0" eaLnBrk="1" fontAlgn="base" latinLnBrk="0" hangingPunct="1">
                        <a:lnSpc>
                          <a:spcPct val="100000"/>
                        </a:lnSpc>
                        <a:spcBef>
                          <a:spcPct val="0"/>
                        </a:spcBef>
                        <a:spcAft>
                          <a:spcPct val="0"/>
                        </a:spcAft>
                        <a:buClrTx/>
                        <a:buSzTx/>
                        <a:buFontTx/>
                        <a:buNone/>
                        <a:tabLst/>
                        <a:defRPr/>
                      </a:pPr>
                      <a:r>
                        <a:rPr kumimoji="1" lang="en-US" altLang="ja-JP" sz="900" dirty="0">
                          <a:solidFill>
                            <a:schemeClr val="bg1"/>
                          </a:solidFill>
                          <a:latin typeface="BIZ UDPゴシック" panose="020B0400000000000000" pitchFamily="50" charset="-128"/>
                          <a:ea typeface="BIZ UDPゴシック" panose="020B0400000000000000" pitchFamily="50" charset="-128"/>
                        </a:rPr>
                        <a:t>7</a:t>
                      </a:r>
                      <a:r>
                        <a:rPr kumimoji="1" lang="ja-JP" altLang="en-US" sz="900" dirty="0">
                          <a:solidFill>
                            <a:schemeClr val="bg1"/>
                          </a:solidFill>
                          <a:latin typeface="BIZ UDPゴシック" panose="020B0400000000000000" pitchFamily="50" charset="-128"/>
                          <a:ea typeface="BIZ UDPゴシック" panose="020B0400000000000000" pitchFamily="50" charset="-128"/>
                        </a:rPr>
                        <a:t>０名</a:t>
                      </a:r>
                      <a:endParaRPr kumimoji="1" lang="en-US" altLang="ja-JP" sz="9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endParaRPr>
                    </a:p>
                  </a:txBody>
                  <a:tcPr marL="84398" marR="84398" marT="42216" marB="42216" anchor="ctr" horzOverflow="overflow">
                    <a:solidFill>
                      <a:srgbClr val="FF0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bg1"/>
                          </a:solidFill>
                          <a:latin typeface="BIZ UDPゴシック" panose="020B0400000000000000" pitchFamily="50" charset="-128"/>
                          <a:ea typeface="BIZ UDPゴシック" panose="020B0400000000000000" pitchFamily="50" charset="-128"/>
                        </a:rPr>
                        <a:t>参加者</a:t>
                      </a:r>
                      <a:endParaRPr kumimoji="1" lang="en-US" altLang="ja-JP" sz="900" dirty="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900" dirty="0">
                          <a:solidFill>
                            <a:schemeClr val="bg1"/>
                          </a:solidFill>
                          <a:latin typeface="BIZ UDPゴシック" panose="020B0400000000000000" pitchFamily="50" charset="-128"/>
                          <a:ea typeface="BIZ UDPゴシック" panose="020B0400000000000000" pitchFamily="50" charset="-128"/>
                        </a:rPr>
                        <a:t>６２名</a:t>
                      </a:r>
                      <a:endParaRPr kumimoji="1" lang="en-US" altLang="ja-JP" sz="9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endParaRPr>
                    </a:p>
                  </a:txBody>
                  <a:tcPr marL="84398" marR="84398" marT="42216" marB="42216" anchor="ctr" horzOverflow="overflow">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dirty="0">
                          <a:solidFill>
                            <a:schemeClr val="bg1"/>
                          </a:solidFill>
                          <a:latin typeface="BIZ UDPゴシック" panose="020B0400000000000000" pitchFamily="50" charset="-128"/>
                          <a:ea typeface="BIZ UDPゴシック" panose="020B0400000000000000" pitchFamily="50" charset="-128"/>
                        </a:rPr>
                        <a:t>参加者</a:t>
                      </a:r>
                      <a:endParaRPr kumimoji="1" lang="en-US" altLang="ja-JP" sz="900"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900" b="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３９名</a:t>
                      </a:r>
                      <a:endParaRPr kumimoji="1" lang="ja-JP" altLang="en-US" sz="900" b="0"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dirty="0">
                          <a:solidFill>
                            <a:schemeClr val="bg1"/>
                          </a:solidFill>
                          <a:latin typeface="BIZ UDPゴシック" panose="020B0400000000000000" pitchFamily="50" charset="-128"/>
                          <a:ea typeface="BIZ UDPゴシック" panose="020B0400000000000000" pitchFamily="50" charset="-128"/>
                        </a:rPr>
                        <a:t>参加者</a:t>
                      </a:r>
                      <a:endParaRPr kumimoji="1" lang="en-US" altLang="ja-JP" sz="900"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900" b="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５７名</a:t>
                      </a:r>
                      <a:endParaRPr kumimoji="1" lang="ja-JP" altLang="en-US" sz="900" b="0"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solidFill>
                      <a:srgbClr val="FF0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dirty="0">
                          <a:solidFill>
                            <a:schemeClr val="bg1"/>
                          </a:solidFill>
                          <a:latin typeface="BIZ UDPゴシック" panose="020B0400000000000000" pitchFamily="50" charset="-128"/>
                          <a:ea typeface="BIZ UDPゴシック" panose="020B0400000000000000" pitchFamily="50" charset="-128"/>
                        </a:rPr>
                        <a:t>参加者</a:t>
                      </a:r>
                      <a:endParaRPr kumimoji="1" lang="en-US" altLang="ja-JP" sz="900" dirty="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900" dirty="0">
                          <a:solidFill>
                            <a:schemeClr val="bg1"/>
                          </a:solidFill>
                          <a:latin typeface="BIZ UDPゴシック" panose="020B0400000000000000" pitchFamily="50" charset="-128"/>
                          <a:ea typeface="BIZ UDPゴシック" panose="020B0400000000000000" pitchFamily="50" charset="-128"/>
                        </a:rPr>
                        <a:t>６４名</a:t>
                      </a:r>
                      <a:endParaRPr kumimoji="1" lang="en-US" altLang="ja-JP" sz="9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endParaRPr>
                    </a:p>
                  </a:txBody>
                  <a:tcPr marL="84398" marR="84398" marT="42216" marB="42216" anchor="ctr" horzOverflow="overflow">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dirty="0">
                          <a:solidFill>
                            <a:schemeClr val="bg1"/>
                          </a:solidFill>
                          <a:latin typeface="BIZ UDPゴシック" panose="020B0400000000000000" pitchFamily="50" charset="-128"/>
                          <a:ea typeface="BIZ UDPゴシック" panose="020B0400000000000000" pitchFamily="50" charset="-128"/>
                        </a:rPr>
                        <a:t>参加者</a:t>
                      </a:r>
                      <a:endParaRPr kumimoji="1" lang="en-US" altLang="ja-JP" sz="900"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900" b="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64</a:t>
                      </a:r>
                      <a:r>
                        <a:rPr kumimoji="1" lang="ja-JP" altLang="en-US" sz="900" b="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名</a:t>
                      </a:r>
                      <a:endParaRPr kumimoji="1" lang="ja-JP" altLang="en-US" sz="900" b="0"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dirty="0">
                          <a:solidFill>
                            <a:schemeClr val="bg1"/>
                          </a:solidFill>
                          <a:latin typeface="BIZ UDPゴシック" panose="020B0400000000000000" pitchFamily="50" charset="-128"/>
                          <a:ea typeface="BIZ UDPゴシック" panose="020B0400000000000000" pitchFamily="50" charset="-128"/>
                        </a:rPr>
                        <a:t>参加者</a:t>
                      </a:r>
                      <a:endParaRPr kumimoji="1" lang="en-US" altLang="ja-JP" sz="900"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900" b="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3</a:t>
                      </a:r>
                      <a:r>
                        <a:rPr kumimoji="1" lang="ja-JP" altLang="en-US" sz="900" b="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７名</a:t>
                      </a:r>
                      <a:endParaRPr kumimoji="1" lang="ja-JP" altLang="en-US" sz="900" b="0"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solidFill>
                      <a:srgbClr val="FF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900" dirty="0">
                          <a:solidFill>
                            <a:schemeClr val="bg1"/>
                          </a:solidFill>
                          <a:latin typeface="BIZ UDPゴシック" panose="020B0400000000000000" pitchFamily="50" charset="-128"/>
                          <a:ea typeface="BIZ UDPゴシック" panose="020B0400000000000000" pitchFamily="50" charset="-128"/>
                        </a:rPr>
                        <a:t>参加者</a:t>
                      </a:r>
                      <a:endParaRPr kumimoji="1" lang="en-US" altLang="ja-JP" sz="900" dirty="0">
                        <a:solidFill>
                          <a:schemeClr val="bg1"/>
                        </a:solidFill>
                        <a:latin typeface="BIZ UDPゴシック" panose="020B0400000000000000" pitchFamily="50" charset="-128"/>
                        <a:ea typeface="BIZ UDPゴシック" panose="020B0400000000000000"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900" b="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rPr>
                        <a:t>５８名</a:t>
                      </a:r>
                      <a:endParaRPr kumimoji="1" lang="ja-JP" altLang="en-US" sz="900" b="0" i="0" u="none" strike="noStrike" cap="none" normalizeH="0" baseline="0" dirty="0">
                        <a:ln>
                          <a:noFill/>
                        </a:ln>
                        <a:solidFill>
                          <a:schemeClr val="bg1"/>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anchor="ctr" horzOverflow="overflow">
                    <a:solidFill>
                      <a:srgbClr val="FF0000"/>
                    </a:solidFill>
                  </a:tcPr>
                </a:tc>
                <a:extLst>
                  <a:ext uri="{0D108BD9-81ED-4DB2-BD59-A6C34878D82A}">
                    <a16:rowId xmlns:a16="http://schemas.microsoft.com/office/drawing/2014/main" val="3860798226"/>
                  </a:ext>
                </a:extLst>
              </a:tr>
              <a:tr h="485617">
                <a:tc>
                  <a:txBody>
                    <a:bodyPr/>
                    <a:lstStyle>
                      <a:lvl1pPr>
                        <a:spcBef>
                          <a:spcPct val="20000"/>
                        </a:spcBef>
                        <a:defRPr kumimoji="1" sz="3800">
                          <a:solidFill>
                            <a:schemeClr val="tx1"/>
                          </a:solidFill>
                          <a:latin typeface="Times New Roman" pitchFamily="18" charset="0"/>
                          <a:ea typeface="ＭＳ Ｐゴシック" charset="-128"/>
                        </a:defRPr>
                      </a:lvl1pPr>
                      <a:lvl2pPr marL="742950" indent="-285750">
                        <a:spcBef>
                          <a:spcPct val="20000"/>
                        </a:spcBef>
                        <a:defRPr kumimoji="1" sz="3300">
                          <a:solidFill>
                            <a:schemeClr val="tx1"/>
                          </a:solidFill>
                          <a:latin typeface="Times New Roman" pitchFamily="18" charset="0"/>
                          <a:ea typeface="ＭＳ Ｐゴシック" charset="-128"/>
                        </a:defRPr>
                      </a:lvl2pPr>
                      <a:lvl3pPr marL="1143000" indent="-228600">
                        <a:spcBef>
                          <a:spcPct val="20000"/>
                        </a:spcBef>
                        <a:defRPr kumimoji="1" sz="2800">
                          <a:solidFill>
                            <a:schemeClr val="tx1"/>
                          </a:solidFill>
                          <a:latin typeface="Times New Roman" pitchFamily="18" charset="0"/>
                          <a:ea typeface="ＭＳ Ｐゴシック" charset="-128"/>
                        </a:defRPr>
                      </a:lvl3pPr>
                      <a:lvl4pPr marL="1600200" indent="-228600">
                        <a:spcBef>
                          <a:spcPct val="20000"/>
                        </a:spcBef>
                        <a:defRPr kumimoji="1" sz="2200">
                          <a:solidFill>
                            <a:schemeClr val="tx1"/>
                          </a:solidFill>
                          <a:latin typeface="Times New Roman" pitchFamily="18" charset="0"/>
                          <a:ea typeface="ＭＳ Ｐゴシック" charset="-128"/>
                        </a:defRPr>
                      </a:lvl4pPr>
                      <a:lvl5pPr marL="2057400" indent="-228600">
                        <a:spcBef>
                          <a:spcPct val="20000"/>
                        </a:spcBef>
                        <a:defRPr kumimoji="1" sz="22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defRPr kumimoji="1" sz="22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defRPr kumimoji="1" sz="22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defRPr kumimoji="1" sz="22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defRPr kumimoji="1" sz="2200">
                          <a:solidFill>
                            <a:schemeClr val="tx1"/>
                          </a:solidFill>
                          <a:latin typeface="Times New Roman" pitchFamily="18" charset="0"/>
                          <a:ea typeface="ＭＳ Ｐゴシック"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defRPr/>
                      </a:pPr>
                      <a:r>
                        <a:rPr kumimoji="1" lang="en-US" altLang="ja-JP" sz="800" dirty="0">
                          <a:solidFill>
                            <a:schemeClr val="tx1"/>
                          </a:solidFill>
                          <a:latin typeface="BIZ UDPゴシック" panose="020B0400000000000000" pitchFamily="50" charset="-128"/>
                          <a:ea typeface="BIZ UDPゴシック" panose="020B0400000000000000" pitchFamily="50" charset="-128"/>
                        </a:rPr>
                        <a:t>12:30</a:t>
                      </a:r>
                    </a:p>
                    <a:p>
                      <a:pPr marL="0" marR="0" lvl="0" indent="0" algn="ctr" defTabSz="1217613" rtl="0" eaLnBrk="1" fontAlgn="base" latinLnBrk="0" hangingPunct="1">
                        <a:lnSpc>
                          <a:spcPct val="100000"/>
                        </a:lnSpc>
                        <a:spcBef>
                          <a:spcPct val="0"/>
                        </a:spcBef>
                        <a:spcAft>
                          <a:spcPct val="0"/>
                        </a:spcAft>
                        <a:buClrTx/>
                        <a:buSzTx/>
                        <a:buFontTx/>
                        <a:buNone/>
                        <a:tabLst/>
                        <a:defRPr/>
                      </a:pPr>
                      <a:r>
                        <a:rPr kumimoji="1" lang="ja-JP" altLang="en-US" sz="800" dirty="0">
                          <a:solidFill>
                            <a:schemeClr val="tx1"/>
                          </a:solidFill>
                          <a:latin typeface="BIZ UDPゴシック" panose="020B0400000000000000" pitchFamily="50" charset="-128"/>
                          <a:ea typeface="BIZ UDPゴシック" panose="020B0400000000000000" pitchFamily="50" charset="-128"/>
                        </a:rPr>
                        <a:t>～</a:t>
                      </a:r>
                      <a:endParaRPr kumimoji="1" lang="en-US" altLang="ja-JP" sz="800" dirty="0">
                        <a:solidFill>
                          <a:schemeClr val="tx1"/>
                        </a:solidFill>
                        <a:latin typeface="BIZ UDPゴシック" panose="020B0400000000000000" pitchFamily="50" charset="-128"/>
                        <a:ea typeface="BIZ UDPゴシック" panose="020B0400000000000000" pitchFamily="50" charset="-128"/>
                      </a:endParaRPr>
                    </a:p>
                    <a:p>
                      <a:pPr marL="0" marR="0" lvl="0" indent="0" algn="ctr" defTabSz="1217613" rtl="0" eaLnBrk="1" fontAlgn="base" latinLnBrk="0" hangingPunct="1">
                        <a:lnSpc>
                          <a:spcPct val="100000"/>
                        </a:lnSpc>
                        <a:spcBef>
                          <a:spcPct val="0"/>
                        </a:spcBef>
                        <a:spcAft>
                          <a:spcPct val="0"/>
                        </a:spcAft>
                        <a:buClrTx/>
                        <a:buSzTx/>
                        <a:buFontTx/>
                        <a:buNone/>
                        <a:tabLst/>
                        <a:defRPr/>
                      </a:pPr>
                      <a:r>
                        <a:rPr kumimoji="1" lang="en-US" altLang="ja-JP" sz="800" dirty="0">
                          <a:solidFill>
                            <a:schemeClr val="tx1"/>
                          </a:solidFill>
                          <a:latin typeface="BIZ UDPゴシック" panose="020B0400000000000000" pitchFamily="50" charset="-128"/>
                          <a:ea typeface="BIZ UDPゴシック" panose="020B0400000000000000" pitchFamily="50" charset="-128"/>
                        </a:rPr>
                        <a:t>15</a:t>
                      </a:r>
                      <a:r>
                        <a:rPr kumimoji="1" lang="ja-JP" altLang="en-US" sz="800" dirty="0">
                          <a:solidFill>
                            <a:schemeClr val="tx1"/>
                          </a:solidFill>
                          <a:latin typeface="BIZ UDPゴシック" panose="020B0400000000000000" pitchFamily="50" charset="-128"/>
                          <a:ea typeface="BIZ UDPゴシック" panose="020B0400000000000000" pitchFamily="50" charset="-128"/>
                        </a:rPr>
                        <a:t>：</a:t>
                      </a:r>
                      <a:r>
                        <a:rPr kumimoji="1" lang="en-US" altLang="ja-JP" sz="800" dirty="0">
                          <a:solidFill>
                            <a:schemeClr val="tx1"/>
                          </a:solidFill>
                          <a:latin typeface="BIZ UDPゴシック" panose="020B0400000000000000" pitchFamily="50" charset="-128"/>
                          <a:ea typeface="BIZ UDPゴシック" panose="020B0400000000000000" pitchFamily="50" charset="-128"/>
                        </a:rPr>
                        <a:t>00</a:t>
                      </a:r>
                      <a:endParaRPr kumimoji="1" lang="en-US" altLang="ja-JP" sz="8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endParaRPr>
                    </a:p>
                  </a:txBody>
                  <a:tcPr marL="84398" marR="84398" marT="42216" marB="42216" horzOverflow="overflow"/>
                </a:tc>
                <a:tc>
                  <a:txBody>
                    <a:bodyPr/>
                    <a:lstStyle/>
                    <a:p>
                      <a:pPr algn="ctr"/>
                      <a:r>
                        <a:rPr kumimoji="1" lang="en-US" altLang="ja-JP" sz="800" dirty="0">
                          <a:solidFill>
                            <a:schemeClr val="tx1"/>
                          </a:solidFill>
                          <a:latin typeface="BIZ UDPゴシック" panose="020B0400000000000000" pitchFamily="50" charset="-128"/>
                          <a:ea typeface="BIZ UDPゴシック" panose="020B0400000000000000" pitchFamily="50" charset="-128"/>
                        </a:rPr>
                        <a:t>1</a:t>
                      </a:r>
                      <a:r>
                        <a:rPr kumimoji="1" lang="ja-JP" altLang="en-US" sz="800" dirty="0">
                          <a:solidFill>
                            <a:schemeClr val="tx1"/>
                          </a:solidFill>
                          <a:latin typeface="BIZ UDPゴシック" panose="020B0400000000000000" pitchFamily="50" charset="-128"/>
                          <a:ea typeface="BIZ UDPゴシック" panose="020B0400000000000000" pitchFamily="50" charset="-128"/>
                        </a:rPr>
                        <a:t>２</a:t>
                      </a:r>
                      <a:r>
                        <a:rPr kumimoji="1" lang="en-US" altLang="ja-JP" sz="800" dirty="0">
                          <a:solidFill>
                            <a:schemeClr val="tx1"/>
                          </a:solidFill>
                          <a:latin typeface="BIZ UDPゴシック" panose="020B0400000000000000" pitchFamily="50" charset="-128"/>
                          <a:ea typeface="BIZ UDPゴシック" panose="020B0400000000000000" pitchFamily="50" charset="-128"/>
                        </a:rPr>
                        <a:t>:</a:t>
                      </a:r>
                      <a:r>
                        <a:rPr kumimoji="1" lang="ja-JP" altLang="en-US" sz="800" dirty="0">
                          <a:solidFill>
                            <a:schemeClr val="tx1"/>
                          </a:solidFill>
                          <a:latin typeface="BIZ UDPゴシック" panose="020B0400000000000000" pitchFamily="50" charset="-128"/>
                          <a:ea typeface="BIZ UDPゴシック" panose="020B0400000000000000" pitchFamily="50" charset="-128"/>
                        </a:rPr>
                        <a:t>３</a:t>
                      </a:r>
                      <a:r>
                        <a:rPr kumimoji="1" lang="en-US" altLang="ja-JP" sz="800" dirty="0">
                          <a:solidFill>
                            <a:schemeClr val="tx1"/>
                          </a:solidFill>
                          <a:latin typeface="BIZ UDPゴシック" panose="020B0400000000000000" pitchFamily="50" charset="-128"/>
                          <a:ea typeface="BIZ UDPゴシック" panose="020B0400000000000000" pitchFamily="50" charset="-128"/>
                        </a:rPr>
                        <a:t>0</a:t>
                      </a:r>
                    </a:p>
                    <a:p>
                      <a:pPr algn="ctr"/>
                      <a:r>
                        <a:rPr kumimoji="1" lang="ja-JP" altLang="en-US" sz="800" dirty="0">
                          <a:solidFill>
                            <a:schemeClr val="tx1"/>
                          </a:solidFill>
                          <a:latin typeface="BIZ UDPゴシック" panose="020B0400000000000000" pitchFamily="50" charset="-128"/>
                          <a:ea typeface="BIZ UDPゴシック" panose="020B0400000000000000" pitchFamily="50" charset="-128"/>
                        </a:rPr>
                        <a:t>～</a:t>
                      </a:r>
                      <a:endParaRPr kumimoji="1" lang="en-US" altLang="ja-JP" sz="800" dirty="0">
                        <a:solidFill>
                          <a:schemeClr val="tx1"/>
                        </a:solidFill>
                        <a:latin typeface="BIZ UDPゴシック" panose="020B0400000000000000" pitchFamily="50" charset="-128"/>
                        <a:ea typeface="BIZ UDPゴシック" panose="020B0400000000000000" pitchFamily="50" charset="-128"/>
                      </a:endParaRPr>
                    </a:p>
                    <a:p>
                      <a:pPr algn="ctr"/>
                      <a:r>
                        <a:rPr kumimoji="1" lang="en-US" altLang="ja-JP" sz="800" dirty="0">
                          <a:solidFill>
                            <a:schemeClr val="tx1"/>
                          </a:solidFill>
                          <a:latin typeface="BIZ UDPゴシック" panose="020B0400000000000000" pitchFamily="50" charset="-128"/>
                          <a:ea typeface="BIZ UDPゴシック" panose="020B0400000000000000" pitchFamily="50" charset="-128"/>
                        </a:rPr>
                        <a:t>15:00</a:t>
                      </a:r>
                      <a:endParaRPr kumimoji="1" lang="en-US" altLang="ja-JP" sz="800"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endParaRPr>
                    </a:p>
                  </a:txBody>
                  <a:tcPr marL="84398" marR="84398" marT="42216" marB="4221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18:30</a:t>
                      </a: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endParaRPr kumimoji="1" lang="en-US" altLang="ja-JP"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20:00</a:t>
                      </a:r>
                      <a:endParaRPr kumimoji="1" lang="ja-JP"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horzOverflow="overflow"/>
                </a:tc>
                <a:tc>
                  <a:txBody>
                    <a:bodyPr/>
                    <a:lstStyle/>
                    <a:p>
                      <a:pPr marL="0" marR="0" lvl="0" indent="0" algn="ctr" defTabSz="843954" rtl="0" eaLnBrk="1" fontAlgn="auto" latinLnBrk="0" hangingPunct="1">
                        <a:lnSpc>
                          <a:spcPct val="100000"/>
                        </a:lnSpc>
                        <a:spcBef>
                          <a:spcPts val="0"/>
                        </a:spcBef>
                        <a:spcAft>
                          <a:spcPts val="0"/>
                        </a:spcAft>
                        <a:buClrTx/>
                        <a:buSzTx/>
                        <a:buFontTx/>
                        <a:buNone/>
                        <a:tabLst/>
                        <a:defRPr/>
                      </a:pPr>
                      <a:r>
                        <a:rPr kumimoji="1" lang="en-US" altLang="ja-JP"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12:30</a:t>
                      </a:r>
                    </a:p>
                    <a:p>
                      <a:pPr marL="0" marR="0" lvl="0" indent="0" algn="ctr" defTabSz="843954" rtl="0" eaLnBrk="1" fontAlgn="auto" latinLnBrk="0" hangingPunct="1">
                        <a:lnSpc>
                          <a:spcPct val="100000"/>
                        </a:lnSpc>
                        <a:spcBef>
                          <a:spcPts val="0"/>
                        </a:spcBef>
                        <a:spcAft>
                          <a:spcPts val="0"/>
                        </a:spcAft>
                        <a:buClrTx/>
                        <a:buSzTx/>
                        <a:buFontTx/>
                        <a:buNone/>
                        <a:tabLst/>
                        <a:defRPr/>
                      </a:pPr>
                      <a:r>
                        <a:rPr kumimoji="1" lang="ja-JP" altLang="en-US"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a:t>
                      </a:r>
                      <a:endParaRPr kumimoji="1" lang="en-US" altLang="ja-JP"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endParaRPr>
                    </a:p>
                    <a:p>
                      <a:pPr marL="0" marR="0" lvl="0" indent="0" algn="ctr" defTabSz="843954" rtl="0" eaLnBrk="1" fontAlgn="auto" latinLnBrk="0" hangingPunct="1">
                        <a:lnSpc>
                          <a:spcPct val="100000"/>
                        </a:lnSpc>
                        <a:spcBef>
                          <a:spcPts val="0"/>
                        </a:spcBef>
                        <a:spcAft>
                          <a:spcPts val="0"/>
                        </a:spcAft>
                        <a:buClrTx/>
                        <a:buSzTx/>
                        <a:buFontTx/>
                        <a:buNone/>
                        <a:tabLst/>
                        <a:defRPr/>
                      </a:pPr>
                      <a:r>
                        <a:rPr kumimoji="1" lang="en-US" altLang="ja-JP"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14:00</a:t>
                      </a:r>
                      <a:endParaRPr kumimoji="1" lang="en-US" altLang="ja-JP"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txBody>
                  <a:tcPr marL="84398" marR="84398" marT="42216" marB="4221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18:30</a:t>
                      </a: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endParaRPr kumimoji="1" lang="en-US" altLang="ja-JP"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20:00</a:t>
                      </a:r>
                      <a:endParaRPr kumimoji="1" lang="ja-JP"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horzOverflow="overflow"/>
                </a:tc>
                <a:tc>
                  <a:txBody>
                    <a:bodyPr/>
                    <a:lstStyle/>
                    <a:p>
                      <a:pPr marL="0" marR="0" lvl="0" indent="0" algn="ctr" defTabSz="843954" rtl="0" eaLnBrk="1" fontAlgn="auto" latinLnBrk="0" hangingPunct="1">
                        <a:lnSpc>
                          <a:spcPct val="100000"/>
                        </a:lnSpc>
                        <a:spcBef>
                          <a:spcPts val="0"/>
                        </a:spcBef>
                        <a:spcAft>
                          <a:spcPts val="0"/>
                        </a:spcAft>
                        <a:buClrTx/>
                        <a:buSzTx/>
                        <a:buFontTx/>
                        <a:buNone/>
                        <a:tabLst/>
                        <a:defRPr/>
                      </a:pPr>
                      <a:r>
                        <a:rPr kumimoji="1" lang="en-US" altLang="ja-JP"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12:00</a:t>
                      </a:r>
                    </a:p>
                    <a:p>
                      <a:pPr marL="0" marR="0" lvl="0" indent="0" algn="ctr" defTabSz="843954" rtl="0" eaLnBrk="1" fontAlgn="auto" latinLnBrk="0" hangingPunct="1">
                        <a:lnSpc>
                          <a:spcPct val="100000"/>
                        </a:lnSpc>
                        <a:spcBef>
                          <a:spcPts val="0"/>
                        </a:spcBef>
                        <a:spcAft>
                          <a:spcPts val="0"/>
                        </a:spcAft>
                        <a:buClrTx/>
                        <a:buSzTx/>
                        <a:buFontTx/>
                        <a:buNone/>
                        <a:tabLst/>
                        <a:defRPr/>
                      </a:pPr>
                      <a:r>
                        <a:rPr kumimoji="1" lang="ja-JP" altLang="en-US"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a:t>
                      </a:r>
                      <a:endParaRPr kumimoji="1" lang="en-US" altLang="ja-JP"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endParaRPr>
                    </a:p>
                    <a:p>
                      <a:pPr marL="0" marR="0" lvl="0" indent="0" algn="ctr" defTabSz="843954" rtl="0" eaLnBrk="1" fontAlgn="auto" latinLnBrk="0" hangingPunct="1">
                        <a:lnSpc>
                          <a:spcPct val="100000"/>
                        </a:lnSpc>
                        <a:spcBef>
                          <a:spcPts val="0"/>
                        </a:spcBef>
                        <a:spcAft>
                          <a:spcPts val="0"/>
                        </a:spcAft>
                        <a:buClrTx/>
                        <a:buSzTx/>
                        <a:buFontTx/>
                        <a:buNone/>
                        <a:tabLst/>
                        <a:defRPr/>
                      </a:pPr>
                      <a:r>
                        <a:rPr kumimoji="1" lang="en-US" altLang="ja-JP"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14:50</a:t>
                      </a:r>
                      <a:endParaRPr kumimoji="1" lang="en-US" altLang="ja-JP"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txBody>
                  <a:tcPr marL="84398" marR="84398" marT="42216" marB="4221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18:30</a:t>
                      </a: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endParaRPr kumimoji="1" lang="en-US" altLang="ja-JP"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8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20:00</a:t>
                      </a:r>
                      <a:endParaRPr kumimoji="1" lang="ja-JP" altLang="en-US" sz="8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メイリオ" pitchFamily="50" charset="-128"/>
                      </a:endParaRPr>
                    </a:p>
                  </a:txBody>
                  <a:tcPr marL="84398" marR="84398" marT="42216" marB="42216" horzOverflow="overflow"/>
                </a:tc>
                <a:tc>
                  <a:txBody>
                    <a:bodyPr/>
                    <a:lstStyle/>
                    <a:p>
                      <a:pPr marL="0" marR="0" lvl="0" indent="0" algn="ctr" defTabSz="843954" rtl="0" eaLnBrk="1" fontAlgn="auto" latinLnBrk="0" hangingPunct="1">
                        <a:lnSpc>
                          <a:spcPct val="100000"/>
                        </a:lnSpc>
                        <a:spcBef>
                          <a:spcPts val="0"/>
                        </a:spcBef>
                        <a:spcAft>
                          <a:spcPts val="0"/>
                        </a:spcAft>
                        <a:buClrTx/>
                        <a:buSzTx/>
                        <a:buFontTx/>
                        <a:buNone/>
                        <a:tabLst/>
                        <a:defRPr/>
                      </a:pPr>
                      <a:r>
                        <a:rPr kumimoji="1" lang="en-US" altLang="ja-JP"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12:30</a:t>
                      </a:r>
                    </a:p>
                    <a:p>
                      <a:pPr marL="0" marR="0" lvl="0" indent="0" algn="ctr" defTabSz="843954" rtl="0" eaLnBrk="1" fontAlgn="auto" latinLnBrk="0" hangingPunct="1">
                        <a:lnSpc>
                          <a:spcPct val="100000"/>
                        </a:lnSpc>
                        <a:spcBef>
                          <a:spcPts val="0"/>
                        </a:spcBef>
                        <a:spcAft>
                          <a:spcPts val="0"/>
                        </a:spcAft>
                        <a:buClrTx/>
                        <a:buSzTx/>
                        <a:buFontTx/>
                        <a:buNone/>
                        <a:tabLst/>
                        <a:defRPr/>
                      </a:pPr>
                      <a:r>
                        <a:rPr kumimoji="1" lang="ja-JP" altLang="en-US"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a:t>
                      </a:r>
                      <a:endParaRPr kumimoji="1" lang="en-US" altLang="ja-JP"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endParaRPr>
                    </a:p>
                    <a:p>
                      <a:pPr marL="0" marR="0" lvl="0" indent="0" algn="ctr" defTabSz="843954" rtl="0" eaLnBrk="1" fontAlgn="auto" latinLnBrk="0" hangingPunct="1">
                        <a:lnSpc>
                          <a:spcPct val="100000"/>
                        </a:lnSpc>
                        <a:spcBef>
                          <a:spcPts val="0"/>
                        </a:spcBef>
                        <a:spcAft>
                          <a:spcPts val="0"/>
                        </a:spcAft>
                        <a:buClrTx/>
                        <a:buSzTx/>
                        <a:buFontTx/>
                        <a:buNone/>
                        <a:tabLst/>
                        <a:defRPr/>
                      </a:pPr>
                      <a:r>
                        <a:rPr kumimoji="1" lang="en-US" altLang="ja-JP" sz="800" b="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rPr>
                        <a:t>14:20</a:t>
                      </a:r>
                      <a:endParaRPr kumimoji="1" lang="en-US" altLang="ja-JP"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txBody>
                  <a:tcPr marL="84398" marR="84398" marT="42216" marB="42216" horzOverflow="overflow"/>
                </a:tc>
                <a:extLst>
                  <a:ext uri="{0D108BD9-81ED-4DB2-BD59-A6C34878D82A}">
                    <a16:rowId xmlns:a16="http://schemas.microsoft.com/office/drawing/2014/main" val="10003"/>
                  </a:ext>
                </a:extLst>
              </a:tr>
              <a:tr h="462344">
                <a:tc>
                  <a:txBody>
                    <a:bodyPr/>
                    <a:lstStyle>
                      <a:lvl1pPr defTabSz="1217613">
                        <a:spcBef>
                          <a:spcPct val="20000"/>
                        </a:spcBef>
                        <a:defRPr kumimoji="1" sz="3800">
                          <a:solidFill>
                            <a:schemeClr val="tx1"/>
                          </a:solidFill>
                          <a:latin typeface="Times New Roman" pitchFamily="18" charset="0"/>
                          <a:ea typeface="ＭＳ Ｐゴシック" charset="-128"/>
                        </a:defRPr>
                      </a:lvl1pPr>
                      <a:lvl2pPr marL="742950" indent="-285750" defTabSz="1217613">
                        <a:spcBef>
                          <a:spcPct val="20000"/>
                        </a:spcBef>
                        <a:defRPr kumimoji="1" sz="3300">
                          <a:solidFill>
                            <a:schemeClr val="tx1"/>
                          </a:solidFill>
                          <a:latin typeface="Times New Roman" pitchFamily="18" charset="0"/>
                          <a:ea typeface="ＭＳ Ｐゴシック" charset="-128"/>
                        </a:defRPr>
                      </a:lvl2pPr>
                      <a:lvl3pPr marL="1143000" indent="-228600" defTabSz="1217613">
                        <a:spcBef>
                          <a:spcPct val="20000"/>
                        </a:spcBef>
                        <a:defRPr kumimoji="1" sz="2800">
                          <a:solidFill>
                            <a:schemeClr val="tx1"/>
                          </a:solidFill>
                          <a:latin typeface="Times New Roman" pitchFamily="18" charset="0"/>
                          <a:ea typeface="ＭＳ Ｐゴシック" charset="-128"/>
                        </a:defRPr>
                      </a:lvl3pPr>
                      <a:lvl4pPr marL="1600200" indent="-228600" defTabSz="1217613">
                        <a:spcBef>
                          <a:spcPct val="20000"/>
                        </a:spcBef>
                        <a:defRPr kumimoji="1" sz="2200">
                          <a:solidFill>
                            <a:schemeClr val="tx1"/>
                          </a:solidFill>
                          <a:latin typeface="Times New Roman" pitchFamily="18" charset="0"/>
                          <a:ea typeface="ＭＳ Ｐゴシック" charset="-128"/>
                        </a:defRPr>
                      </a:lvl4pPr>
                      <a:lvl5pPr marL="2057400" indent="-228600" defTabSz="1217613">
                        <a:spcBef>
                          <a:spcPct val="20000"/>
                        </a:spcBef>
                        <a:defRPr kumimoji="1" sz="2200">
                          <a:solidFill>
                            <a:schemeClr val="tx1"/>
                          </a:solidFill>
                          <a:latin typeface="Times New Roman" pitchFamily="18" charset="0"/>
                          <a:ea typeface="ＭＳ Ｐゴシック" charset="-128"/>
                        </a:defRPr>
                      </a:lvl5pPr>
                      <a:lvl6pPr marL="2514600" indent="-228600" defTabSz="1217613" eaLnBrk="0" fontAlgn="base" hangingPunct="0">
                        <a:spcBef>
                          <a:spcPct val="20000"/>
                        </a:spcBef>
                        <a:spcAft>
                          <a:spcPct val="0"/>
                        </a:spcAft>
                        <a:defRPr kumimoji="1" sz="2200">
                          <a:solidFill>
                            <a:schemeClr val="tx1"/>
                          </a:solidFill>
                          <a:latin typeface="Times New Roman" pitchFamily="18" charset="0"/>
                          <a:ea typeface="ＭＳ Ｐゴシック" charset="-128"/>
                        </a:defRPr>
                      </a:lvl6pPr>
                      <a:lvl7pPr marL="2971800" indent="-228600" defTabSz="1217613" eaLnBrk="0" fontAlgn="base" hangingPunct="0">
                        <a:spcBef>
                          <a:spcPct val="20000"/>
                        </a:spcBef>
                        <a:spcAft>
                          <a:spcPct val="0"/>
                        </a:spcAft>
                        <a:defRPr kumimoji="1" sz="2200">
                          <a:solidFill>
                            <a:schemeClr val="tx1"/>
                          </a:solidFill>
                          <a:latin typeface="Times New Roman" pitchFamily="18" charset="0"/>
                          <a:ea typeface="ＭＳ Ｐゴシック" charset="-128"/>
                        </a:defRPr>
                      </a:lvl7pPr>
                      <a:lvl8pPr marL="3429000" indent="-228600" defTabSz="1217613" eaLnBrk="0" fontAlgn="base" hangingPunct="0">
                        <a:spcBef>
                          <a:spcPct val="20000"/>
                        </a:spcBef>
                        <a:spcAft>
                          <a:spcPct val="0"/>
                        </a:spcAft>
                        <a:defRPr kumimoji="1" sz="2200">
                          <a:solidFill>
                            <a:schemeClr val="tx1"/>
                          </a:solidFill>
                          <a:latin typeface="Times New Roman" pitchFamily="18" charset="0"/>
                          <a:ea typeface="ＭＳ Ｐゴシック" charset="-128"/>
                        </a:defRPr>
                      </a:lvl8pPr>
                      <a:lvl9pPr marL="3886200" indent="-228600" defTabSz="1217613" eaLnBrk="0" fontAlgn="base" hangingPunct="0">
                        <a:spcBef>
                          <a:spcPct val="20000"/>
                        </a:spcBef>
                        <a:spcAft>
                          <a:spcPct val="0"/>
                        </a:spcAft>
                        <a:defRPr kumimoji="1" sz="2200">
                          <a:solidFill>
                            <a:schemeClr val="tx1"/>
                          </a:solidFill>
                          <a:latin typeface="Times New Roman" pitchFamily="18" charset="0"/>
                          <a:ea typeface="ＭＳ Ｐゴシック" charset="-128"/>
                        </a:defRPr>
                      </a:lvl9pPr>
                    </a:lstStyle>
                    <a:p>
                      <a:pPr marL="0" marR="0" lvl="0" indent="0" algn="ctr" defTabSz="1217613"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運動遊び</a:t>
                      </a:r>
                      <a:endParaRPr kumimoji="1" lang="en-US" altLang="ja-JP"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1217613" rtl="0" eaLnBrk="1" fontAlgn="base" latinLnBrk="0" hangingPunct="1">
                        <a:lnSpc>
                          <a:spcPct val="100000"/>
                        </a:lnSpc>
                        <a:spcBef>
                          <a:spcPct val="0"/>
                        </a:spcBef>
                        <a:spcAft>
                          <a:spcPct val="0"/>
                        </a:spcAft>
                        <a:buClrTx/>
                        <a:buSzTx/>
                        <a:buFontTx/>
                        <a:buNone/>
                        <a:tabLst/>
                      </a:pPr>
                      <a:r>
                        <a:rPr kumimoji="1" lang="en-US" altLang="ja-JP"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p>
                      <a:pPr marL="0" marR="0" lvl="0" indent="0" algn="ctr" defTabSz="1217613"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スケート</a:t>
                      </a:r>
                      <a:endParaRPr kumimoji="1" lang="ja-JP" altLang="en-US" sz="7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itchFamily="50" charset="-128"/>
                      </a:endParaRPr>
                    </a:p>
                  </a:txBody>
                  <a:tcPr marL="84398" marR="84398" marT="42216" marB="42216"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運動遊び</a:t>
                      </a:r>
                      <a:endParaRPr kumimoji="1" lang="en-US" altLang="ja-JP"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1217613" rtl="0" eaLnBrk="1" fontAlgn="base" latinLnBrk="0" hangingPunct="1">
                        <a:lnSpc>
                          <a:spcPct val="100000"/>
                        </a:lnSpc>
                        <a:spcBef>
                          <a:spcPct val="0"/>
                        </a:spcBef>
                        <a:spcAft>
                          <a:spcPct val="0"/>
                        </a:spcAft>
                        <a:buClrTx/>
                        <a:buSzTx/>
                        <a:buFontTx/>
                        <a:buNone/>
                        <a:tabLst/>
                      </a:pPr>
                      <a:r>
                        <a:rPr kumimoji="1" lang="en-US" altLang="ja-JP"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p>
                      <a:pPr marL="0" marR="0" lvl="0" indent="0" algn="ctr" defTabSz="1217613"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スケート</a:t>
                      </a:r>
                      <a:endParaRPr kumimoji="1" lang="ja-JP" altLang="en-US" sz="7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itchFamily="50" charset="-128"/>
                      </a:endParaRPr>
                    </a:p>
                  </a:txBody>
                  <a:tcPr marL="84398" marR="84398" marT="42216" marB="4221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スケート</a:t>
                      </a:r>
                      <a:endParaRPr kumimoji="1" lang="ja-JP" altLang="en-US" sz="7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itchFamily="50" charset="-128"/>
                      </a:endParaRPr>
                    </a:p>
                  </a:txBody>
                  <a:tcPr marL="84398" marR="84398" marT="42216" marB="4221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スケート</a:t>
                      </a:r>
                    </a:p>
                    <a:p>
                      <a:pPr marL="0" marR="0" lvl="0" indent="0" algn="ctr" defTabSz="1217613" rtl="0" eaLnBrk="1" fontAlgn="base" latinLnBrk="0" hangingPunct="1">
                        <a:lnSpc>
                          <a:spcPct val="100000"/>
                        </a:lnSpc>
                        <a:spcBef>
                          <a:spcPct val="0"/>
                        </a:spcBef>
                        <a:spcAft>
                          <a:spcPct val="0"/>
                        </a:spcAft>
                        <a:buClrTx/>
                        <a:buSzTx/>
                        <a:buFontTx/>
                        <a:buNone/>
                        <a:tabLst/>
                      </a:pPr>
                      <a:endParaRPr kumimoji="1" lang="ja-JP" altLang="en-US" sz="7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itchFamily="50" charset="-128"/>
                      </a:endParaRPr>
                    </a:p>
                  </a:txBody>
                  <a:tcPr marL="84398" marR="84398" marT="42216" marB="42216"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スケート</a:t>
                      </a:r>
                    </a:p>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ja-JP" sz="7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itchFamily="50" charset="-128"/>
                      </a:endParaRPr>
                    </a:p>
                  </a:txBody>
                  <a:tcPr marL="84398" marR="84398" marT="42216" marB="42216"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運動遊び</a:t>
                      </a:r>
                      <a:endParaRPr kumimoji="1" lang="en-US" altLang="ja-JP"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endParaRPr>
                    </a:p>
                    <a:p>
                      <a:pPr marL="0" marR="0" lvl="0" indent="0" algn="ctr" defTabSz="1217613" rtl="0" eaLnBrk="1" fontAlgn="base" latinLnBrk="0" hangingPunct="1">
                        <a:lnSpc>
                          <a:spcPct val="100000"/>
                        </a:lnSpc>
                        <a:spcBef>
                          <a:spcPct val="0"/>
                        </a:spcBef>
                        <a:spcAft>
                          <a:spcPct val="0"/>
                        </a:spcAft>
                        <a:buClrTx/>
                        <a:buSzTx/>
                        <a:buFontTx/>
                        <a:buNone/>
                        <a:tabLst/>
                      </a:pPr>
                      <a:r>
                        <a:rPr kumimoji="1" lang="en-US" altLang="ja-JP"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a:t>
                      </a:r>
                    </a:p>
                    <a:p>
                      <a:pPr marL="0" marR="0" lvl="0" indent="0" algn="ctr" defTabSz="1217613"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スケート</a:t>
                      </a:r>
                      <a:endParaRPr kumimoji="1" lang="ja-JP" altLang="en-US" sz="700" b="0" i="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cs typeface="Meiryo UI" pitchFamily="50" charset="-128"/>
                      </a:endParaRPr>
                    </a:p>
                  </a:txBody>
                  <a:tcPr marL="84398" marR="84398" marT="42216" marB="42216" horzOverflow="overflow"/>
                </a:tc>
                <a:tc>
                  <a:txBody>
                    <a:bodyPr/>
                    <a:lstStyle/>
                    <a:p>
                      <a:pPr marL="0" marR="0" lvl="0" indent="0" algn="ctr" defTabSz="1217613"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スケート</a:t>
                      </a:r>
                    </a:p>
                  </a:txBody>
                  <a:tcPr marL="84398" marR="84398" marT="42216" marB="42216"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700" b="0" u="none" strike="noStrike" cap="none" normalizeH="0" baseline="0" dirty="0">
                          <a:ln>
                            <a:noFill/>
                          </a:ln>
                          <a:solidFill>
                            <a:schemeClr val="tx1"/>
                          </a:solidFill>
                          <a:effectLst/>
                          <a:latin typeface="BIZ UDPゴシック" panose="020B0400000000000000" pitchFamily="50" charset="-128"/>
                          <a:ea typeface="BIZ UDPゴシック" panose="020B0400000000000000" pitchFamily="50" charset="-128"/>
                        </a:rPr>
                        <a:t>スケート</a:t>
                      </a:r>
                    </a:p>
                  </a:txBody>
                  <a:tcPr marL="84398" marR="84398" marT="42216" marB="42216" horzOverflow="overflow"/>
                </a:tc>
                <a:extLst>
                  <a:ext uri="{0D108BD9-81ED-4DB2-BD59-A6C34878D82A}">
                    <a16:rowId xmlns:a16="http://schemas.microsoft.com/office/drawing/2014/main" val="10004"/>
                  </a:ext>
                </a:extLst>
              </a:tr>
            </a:tbl>
          </a:graphicData>
        </a:graphic>
      </p:graphicFrame>
      <p:pic>
        <p:nvPicPr>
          <p:cNvPr id="12" name="図 11" descr="建物, 屋外, 人, 草 が含まれている画像&#10;&#10;自動的に生成された説明">
            <a:extLst>
              <a:ext uri="{FF2B5EF4-FFF2-40B4-BE49-F238E27FC236}">
                <a16:creationId xmlns:a16="http://schemas.microsoft.com/office/drawing/2014/main" id="{25196925-D66C-26B0-EE4A-9E448CEE03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9656" y="1505572"/>
            <a:ext cx="1516358" cy="1010905"/>
          </a:xfrm>
          <a:prstGeom prst="rect">
            <a:avLst/>
          </a:prstGeom>
        </p:spPr>
      </p:pic>
      <p:pic>
        <p:nvPicPr>
          <p:cNvPr id="14" name="図 13" descr="スキー場にいる子供たち&#10;&#10;中程度の精度で自動的に生成された説明">
            <a:extLst>
              <a:ext uri="{FF2B5EF4-FFF2-40B4-BE49-F238E27FC236}">
                <a16:creationId xmlns:a16="http://schemas.microsoft.com/office/drawing/2014/main" id="{3BF64376-5087-0282-1496-9064057C6A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22179" y="3581987"/>
            <a:ext cx="1300437" cy="866958"/>
          </a:xfrm>
          <a:prstGeom prst="rect">
            <a:avLst/>
          </a:prstGeom>
        </p:spPr>
      </p:pic>
      <p:pic>
        <p:nvPicPr>
          <p:cNvPr id="16" name="図 15" descr="スキー場にいる子供たち&#10;&#10;低い精度で自動的に生成された説明">
            <a:extLst>
              <a:ext uri="{FF2B5EF4-FFF2-40B4-BE49-F238E27FC236}">
                <a16:creationId xmlns:a16="http://schemas.microsoft.com/office/drawing/2014/main" id="{65359E4C-F9DD-58EC-7959-1EA27A2E046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80149" y="6105128"/>
            <a:ext cx="1442467" cy="961644"/>
          </a:xfrm>
          <a:prstGeom prst="rect">
            <a:avLst/>
          </a:prstGeom>
        </p:spPr>
      </p:pic>
    </p:spTree>
    <p:extLst>
      <p:ext uri="{BB962C8B-B14F-4D97-AF65-F5344CB8AC3E}">
        <p14:creationId xmlns:p14="http://schemas.microsoft.com/office/powerpoint/2010/main" val="4037398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38"/>
          <p:cNvPicPr>
            <a:picLocks noChangeAspect="1" noChangeArrowheads="1"/>
          </p:cNvPicPr>
          <p:nvPr/>
        </p:nvPicPr>
        <p:blipFill>
          <a:blip r:embed="rId3" cstate="print">
            <a:clrChange>
              <a:clrFrom>
                <a:srgbClr val="FFFFFF"/>
              </a:clrFrom>
              <a:clrTo>
                <a:srgbClr val="FFFFFF">
                  <a:alpha val="0"/>
                </a:srgbClr>
              </a:clrTo>
            </a:clrChange>
          </a:blip>
          <a:srcRect l="60918" t="16660" r="10701" b="56135"/>
          <a:stretch>
            <a:fillRect/>
          </a:stretch>
        </p:blipFill>
        <p:spPr bwMode="auto">
          <a:xfrm>
            <a:off x="-33399" y="146567"/>
            <a:ext cx="742867" cy="504056"/>
          </a:xfrm>
          <a:prstGeom prst="rect">
            <a:avLst/>
          </a:prstGeom>
          <a:noFill/>
          <a:ln w="9525">
            <a:noFill/>
            <a:miter lim="800000"/>
            <a:headEnd/>
            <a:tailEnd/>
          </a:ln>
        </p:spPr>
      </p:pic>
      <p:sp>
        <p:nvSpPr>
          <p:cNvPr id="6" name="Rectangle 735"/>
          <p:cNvSpPr>
            <a:spLocks noChangeArrowheads="1"/>
          </p:cNvSpPr>
          <p:nvPr/>
        </p:nvSpPr>
        <p:spPr bwMode="auto">
          <a:xfrm>
            <a:off x="548680" y="151284"/>
            <a:ext cx="4824536" cy="494623"/>
          </a:xfrm>
          <a:prstGeom prst="rect">
            <a:avLst/>
          </a:prstGeom>
          <a:noFill/>
          <a:ln w="9525">
            <a:noFill/>
            <a:miter lim="800000"/>
            <a:headEnd/>
            <a:tailEnd/>
          </a:ln>
        </p:spPr>
        <p:txBody>
          <a:bodyPr wrap="square" anchor="ctr">
            <a:spAutoFit/>
          </a:bodyPr>
          <a:lstStyle/>
          <a:p>
            <a:pPr algn="dist">
              <a:lnSpc>
                <a:spcPct val="45000"/>
              </a:lnSpc>
              <a:spcBef>
                <a:spcPct val="50000"/>
              </a:spcBef>
            </a:pPr>
            <a:r>
              <a:rPr lang="ja-JP" altLang="en-US" sz="1200" dirty="0">
                <a:solidFill>
                  <a:srgbClr val="0070C0"/>
                </a:solidFill>
                <a:effectLst>
                  <a:outerShdw blurRad="38100" dist="38100" dir="2700000" algn="tl">
                    <a:srgbClr val="000000">
                      <a:alpha val="43137"/>
                    </a:srgbClr>
                  </a:outerShdw>
                </a:effectLst>
                <a:latin typeface="HGP創英角ｺﾞｼｯｸUB" pitchFamily="50" charset="-128"/>
                <a:ea typeface="HGP創英角ｺﾞｼｯｸUB" pitchFamily="50" charset="-128"/>
              </a:rPr>
              <a:t>長野市ジュニアスピードスケート選手強化・育成プログラム</a:t>
            </a:r>
          </a:p>
          <a:p>
            <a:pPr algn="dist">
              <a:lnSpc>
                <a:spcPct val="45000"/>
              </a:lnSpc>
              <a:spcBef>
                <a:spcPct val="50000"/>
              </a:spcBef>
            </a:pPr>
            <a:r>
              <a:rPr lang="ja-JP" altLang="en-US" sz="2000" dirty="0">
                <a:solidFill>
                  <a:srgbClr val="0070C0"/>
                </a:solidFill>
                <a:effectLst>
                  <a:outerShdw blurRad="38100" dist="38100" dir="2700000" algn="tl">
                    <a:srgbClr val="000000">
                      <a:alpha val="43137"/>
                    </a:srgbClr>
                  </a:outerShdw>
                </a:effectLst>
                <a:latin typeface="HGP創英角ｺﾞｼｯｸUB" pitchFamily="50" charset="-128"/>
                <a:ea typeface="HGP創英角ｺﾞｼｯｸUB" pitchFamily="50" charset="-128"/>
              </a:rPr>
              <a:t>Ｄｒｅａｍ Ｒｉｎｋ Ｎａｇａｎｏ</a:t>
            </a:r>
            <a:r>
              <a:rPr lang="en-US" altLang="ja-JP" sz="2000" dirty="0">
                <a:solidFill>
                  <a:srgbClr val="FF0000"/>
                </a:solidFill>
                <a:effectLst>
                  <a:outerShdw blurRad="38100" dist="38100" dir="2700000" algn="tl">
                    <a:srgbClr val="000000">
                      <a:alpha val="43137"/>
                    </a:srgbClr>
                  </a:outerShdw>
                </a:effectLst>
                <a:latin typeface="Consolas" panose="020B0609020204030204" pitchFamily="49" charset="0"/>
                <a:ea typeface="HGP創英角ｺﾞｼｯｸUB" pitchFamily="50" charset="-128"/>
              </a:rPr>
              <a:t>2023</a:t>
            </a:r>
            <a:endParaRPr lang="en-US" altLang="ja-JP" sz="2000" dirty="0">
              <a:solidFill>
                <a:srgbClr val="FF0000"/>
              </a:solidFill>
              <a:effectLst>
                <a:outerShdw blurRad="38100" dist="38100" dir="2700000" algn="tl">
                  <a:srgbClr val="000000">
                    <a:alpha val="43137"/>
                  </a:srgbClr>
                </a:outerShdw>
              </a:effectLst>
              <a:latin typeface="OCRB" pitchFamily="49" charset="0"/>
              <a:ea typeface="HGP創英角ｺﾞｼｯｸUB" pitchFamily="50" charset="-128"/>
            </a:endParaRPr>
          </a:p>
        </p:txBody>
      </p:sp>
      <p:sp>
        <p:nvSpPr>
          <p:cNvPr id="7" name="Rectangle 735"/>
          <p:cNvSpPr>
            <a:spLocks noChangeArrowheads="1"/>
          </p:cNvSpPr>
          <p:nvPr/>
        </p:nvSpPr>
        <p:spPr bwMode="auto">
          <a:xfrm>
            <a:off x="5445224" y="198540"/>
            <a:ext cx="1268760" cy="400110"/>
          </a:xfrm>
          <a:prstGeom prst="rect">
            <a:avLst/>
          </a:prstGeom>
          <a:solidFill>
            <a:srgbClr val="CC0000"/>
          </a:solidFill>
          <a:ln>
            <a:headEnd/>
            <a:tailEnd/>
          </a:ln>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wrap="square" anchor="ctr">
            <a:spAutoFit/>
          </a:bodyPr>
          <a:lstStyle/>
          <a:p>
            <a:pPr algn="ctr">
              <a:spcBef>
                <a:spcPct val="50000"/>
              </a:spcBef>
            </a:pPr>
            <a:r>
              <a:rPr lang="ja-JP" altLang="en-US" sz="2000" b="1" dirty="0">
                <a:solidFill>
                  <a:schemeClr val="bg1"/>
                </a:solidFill>
                <a:effectLst>
                  <a:outerShdw blurRad="38100" dist="38100" dir="2700000" algn="tl">
                    <a:srgbClr val="000000">
                      <a:alpha val="43137"/>
                    </a:srgbClr>
                  </a:outerShdw>
                </a:effectLst>
                <a:latin typeface="FGP丸ｺﾞｼｯｸ体Ca-U" pitchFamily="50" charset="-128"/>
                <a:ea typeface="FGP丸ｺﾞｼｯｸ体Ca-U" pitchFamily="50" charset="-128"/>
              </a:rPr>
              <a:t>レポート</a:t>
            </a:r>
          </a:p>
        </p:txBody>
      </p:sp>
      <p:sp>
        <p:nvSpPr>
          <p:cNvPr id="8" name="テキスト ボックス 7"/>
          <p:cNvSpPr txBox="1"/>
          <p:nvPr/>
        </p:nvSpPr>
        <p:spPr>
          <a:xfrm>
            <a:off x="1772816" y="9561512"/>
            <a:ext cx="3240360" cy="230832"/>
          </a:xfrm>
          <a:prstGeom prst="rect">
            <a:avLst/>
          </a:prstGeom>
          <a:noFill/>
          <a:ln>
            <a:solidFill>
              <a:schemeClr val="tx1"/>
            </a:solidFill>
          </a:ln>
        </p:spPr>
        <p:txBody>
          <a:bodyPr wrap="square" rtlCol="0">
            <a:spAutoFit/>
          </a:bodyPr>
          <a:lstStyle/>
          <a:p>
            <a:pPr algn="ctr"/>
            <a:r>
              <a:rPr lang="ja-JP" altLang="en-US" sz="900" dirty="0"/>
              <a:t>本事業は「ながの夢応援基金」を活用しています</a:t>
            </a:r>
            <a:endParaRPr kumimoji="1" lang="ja-JP" altLang="en-US" sz="900" dirty="0"/>
          </a:p>
        </p:txBody>
      </p:sp>
      <p:sp>
        <p:nvSpPr>
          <p:cNvPr id="9" name="テキスト ボックス 8"/>
          <p:cNvSpPr txBox="1"/>
          <p:nvPr/>
        </p:nvSpPr>
        <p:spPr>
          <a:xfrm>
            <a:off x="94320" y="1750849"/>
            <a:ext cx="6597352" cy="5170646"/>
          </a:xfrm>
          <a:prstGeom prst="rect">
            <a:avLst/>
          </a:prstGeom>
          <a:noFill/>
        </p:spPr>
        <p:txBody>
          <a:bodyPr wrap="square" rtlCol="0">
            <a:spAutoFit/>
          </a:bodyPr>
          <a:lstStyle/>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受付は新型コロナ対策をやめ、以前のような受付としました。</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教室初回・</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2</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回・</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6</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回目で運動遊びを取り入れ、新型コロナウイルス感染症対策は緩和しましたがインフルエンザ等の感染症は引き続き増加しているため、吉田コーチには接触機会を減らしつつ、参加者間がコミュニケーションをとれる内容で緊張をほぐしながら、いくつかのプログラムを実施していただきました。スケートの動きを取り入れた陸上での活動やコーチを交えてグループ対抗のゲームなどさまざまなプログラムを実施していただきました。</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今年度も、教室初回開催日を</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11</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月に変更し、初心者指導に適しているエムウェーブのホッケー</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リンクがオープンしてからの開催としました。氷上ではコーチ陣には、安全にも留意し、無理のない</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ようスケート靴の履き方から基礎講習を行い、タイム計測の流れを初回・</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2</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回目と実施いたしました。</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endPar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序盤の回のタイム計測の結果でグループを再編成し、レベル分けした新たなグループでそれぞ</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                                </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れのレベルに合わせて教室を実施しました。タイムの結果やその日の課題・目的が達成できたか</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など、各コーチから声掛け・評価をしていただき、間延びする日程でも継続して行えるようにコーチ陣もひとりひとりにあわせながら指導していました。</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期間途中からはスピードスケート靴の利用を促進し、コーチ陣から積極的に声をかけて多くの参加者に着用してもらいました。スピードスケート靴に変更したことによりタイムが落ちることもありましたが、次第に元のタイムより早く滑走できるようになった参加者が多くいました。</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どのグループも上達が早く、毎回タイム短縮する参加者や長い距離にチャレンジする参加者もいました。グループ分けが判らなくなるほど上達した参加者が多く、毎回楽しんで参加しているようでした。</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タイム計測では、</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100</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ｍや</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1</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周</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(400</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ｍ</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と設定して、毎回計測しました。全参加者のタイムが</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短縮しており、回を重ねるうちに目的を明確化し、意欲的に参加している姿があり、仲間と競争</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し高め合いながら記録に挑戦していました。</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参加者のうち約</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30</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％が過去</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DRN</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の参加者で、以前より増加している傾向にありレベルも上が</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ってきています。本教室の目的でもあるエムウェーブスケートクラブへの加入を推進し、クラブ</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の体験を勧めました。その結果、</a:t>
            </a:r>
            <a:r>
              <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rPr>
              <a:t>5</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名の参加者が体験希望しエムウェーブスケートクラブへ入会しました。</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今年度は、特にエムウェーブスケートクラブ関係者や長野市スケート協会の指導スタッフが積極的にコーチとして参加していただいたおかげで、教室も非常にスムーズでレベルに合わせた指導ができているのではないかと感じております。</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引き続きスケート競技者の底辺拡大・競技力向上を目指して、教室を開催できればと思います。</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a:p>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ご協力いただきましたコーチ・スタッフの皆様、参加いただきました皆様とその保護者・関係者の皆様、本当にありがとうございました。</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p:txBody>
      </p:sp>
      <p:sp>
        <p:nvSpPr>
          <p:cNvPr id="2" name="テキスト ボックス 1">
            <a:extLst>
              <a:ext uri="{FF2B5EF4-FFF2-40B4-BE49-F238E27FC236}">
                <a16:creationId xmlns:a16="http://schemas.microsoft.com/office/drawing/2014/main" id="{9E88AC10-11BD-C264-D250-B1CDD3C74A48}"/>
              </a:ext>
            </a:extLst>
          </p:cNvPr>
          <p:cNvSpPr txBox="1"/>
          <p:nvPr/>
        </p:nvSpPr>
        <p:spPr>
          <a:xfrm>
            <a:off x="153244" y="848544"/>
            <a:ext cx="6597352" cy="892552"/>
          </a:xfrm>
          <a:prstGeom prst="rect">
            <a:avLst/>
          </a:prstGeom>
          <a:noFill/>
        </p:spPr>
        <p:txBody>
          <a:bodyPr wrap="square" rtlCol="0">
            <a:spAutoFit/>
          </a:bodyPr>
          <a:lstStyle/>
          <a:p>
            <a:r>
              <a:rPr lang="ja-JP" altLang="en-US" sz="1200" dirty="0">
                <a:latin typeface="HGPｺﾞｼｯｸM" panose="020B0600000000000000" pitchFamily="50" charset="-128"/>
                <a:ea typeface="HGPｺﾞｼｯｸM" panose="020B0600000000000000" pitchFamily="50" charset="-128"/>
              </a:rPr>
              <a:t>■総評</a:t>
            </a:r>
            <a:endParaRPr lang="en-US" altLang="ja-JP" sz="1200" dirty="0">
              <a:latin typeface="HGPｺﾞｼｯｸM" panose="020B0600000000000000" pitchFamily="50" charset="-128"/>
              <a:ea typeface="HGPｺﾞｼｯｸM" panose="020B0600000000000000" pitchFamily="50" charset="-128"/>
            </a:endParaRPr>
          </a:p>
          <a:p>
            <a:r>
              <a:rPr lang="ja-JP" altLang="en-US" sz="1000" dirty="0">
                <a:latin typeface="HGPｺﾞｼｯｸM" pitchFamily="50" charset="-128"/>
                <a:ea typeface="HGPｺﾞｼｯｸM" pitchFamily="50" charset="-128"/>
              </a:rPr>
              <a:t>　今年度も昨年同様に、定員数を</a:t>
            </a:r>
            <a:r>
              <a:rPr lang="en-US" altLang="ja-JP" sz="1000" dirty="0">
                <a:latin typeface="HGPｺﾞｼｯｸM" pitchFamily="50" charset="-128"/>
                <a:ea typeface="HGPｺﾞｼｯｸM" pitchFamily="50" charset="-128"/>
              </a:rPr>
              <a:t>70</a:t>
            </a:r>
            <a:r>
              <a:rPr lang="ja-JP" altLang="en-US" sz="1000" dirty="0">
                <a:latin typeface="HGPｺﾞｼｯｸM" pitchFamily="50" charset="-128"/>
                <a:ea typeface="HGPｺﾞｼｯｸM" pitchFamily="50" charset="-128"/>
              </a:rPr>
              <a:t>名として、全８回の日程で計画・実施いたしました</a:t>
            </a:r>
            <a:endParaRPr lang="en-US" altLang="ja-JP" sz="1000" dirty="0">
              <a:latin typeface="HGPｺﾞｼｯｸM" pitchFamily="50" charset="-128"/>
              <a:ea typeface="HGPｺﾞｼｯｸM" pitchFamily="50" charset="-128"/>
            </a:endParaRPr>
          </a:p>
          <a:p>
            <a:r>
              <a:rPr lang="ja-JP" altLang="en-US" sz="1000" dirty="0">
                <a:latin typeface="HGPｺﾞｼｯｸM" pitchFamily="50" charset="-128"/>
                <a:ea typeface="HGPｺﾞｼｯｸM" pitchFamily="50" charset="-128"/>
              </a:rPr>
              <a:t>（日程は別表のとおり）。　募集方法は作成したチラシを市内の各小学校に配布し、</a:t>
            </a:r>
            <a:endParaRPr lang="en-US" altLang="ja-JP" sz="1000" dirty="0">
              <a:latin typeface="HGPｺﾞｼｯｸM" pitchFamily="50" charset="-128"/>
              <a:ea typeface="HGPｺﾞｼｯｸM" pitchFamily="50" charset="-128"/>
            </a:endParaRPr>
          </a:p>
          <a:p>
            <a:r>
              <a:rPr lang="ja-JP" altLang="en-US" sz="1000" dirty="0">
                <a:latin typeface="HGPｺﾞｼｯｸM" pitchFamily="50" charset="-128"/>
                <a:ea typeface="HGPｺﾞｼｯｸM" pitchFamily="50" charset="-128"/>
              </a:rPr>
              <a:t>ＷＥＢ申込みと電話・ＦＡＸ等で申込みで受け付けました。</a:t>
            </a:r>
            <a:endParaRPr lang="en-US" altLang="ja-JP" sz="1000" dirty="0">
              <a:latin typeface="HGPｺﾞｼｯｸM" pitchFamily="50" charset="-128"/>
              <a:ea typeface="HGPｺﾞｼｯｸM" pitchFamily="50" charset="-128"/>
            </a:endParaRPr>
          </a:p>
          <a:p>
            <a:r>
              <a:rPr lang="ja-JP" altLang="en-US" sz="1000" dirty="0">
                <a:latin typeface="HGPｺﾞｼｯｸM" pitchFamily="50" charset="-128"/>
                <a:ea typeface="HGPｺﾞｼｯｸM" pitchFamily="50" charset="-128"/>
              </a:rPr>
              <a:t>今回は</a:t>
            </a:r>
            <a:r>
              <a:rPr lang="en-US" altLang="ja-JP" sz="1000" dirty="0">
                <a:latin typeface="HGPｺﾞｼｯｸM" pitchFamily="50" charset="-128"/>
                <a:ea typeface="HGPｺﾞｼｯｸM" pitchFamily="50" charset="-128"/>
              </a:rPr>
              <a:t>87</a:t>
            </a:r>
            <a:r>
              <a:rPr lang="ja-JP" altLang="en-US" sz="1000" dirty="0">
                <a:latin typeface="HGPｺﾞｼｯｸM" pitchFamily="50" charset="-128"/>
                <a:ea typeface="HGPｺﾞｼｯｸM" pitchFamily="50" charset="-128"/>
              </a:rPr>
              <a:t>名で募集を締切りました。　</a:t>
            </a:r>
            <a:r>
              <a:rPr lang="ja-JP" altLang="en-US" sz="1000" dirty="0">
                <a:latin typeface="HGPｺﾞｼｯｸM" panose="020B0600000000000000" pitchFamily="50" charset="-128"/>
                <a:ea typeface="HGPｺﾞｼｯｸM" panose="020B0600000000000000" pitchFamily="50" charset="-128"/>
                <a:cs typeface="Meiryo UI" panose="020B0604030504040204" pitchFamily="50" charset="-128"/>
              </a:rPr>
              <a:t>　</a:t>
            </a:r>
            <a:endParaRPr lang="en-US" altLang="ja-JP" sz="1000" dirty="0">
              <a:latin typeface="HGPｺﾞｼｯｸM" panose="020B0600000000000000" pitchFamily="50" charset="-128"/>
              <a:ea typeface="HGPｺﾞｼｯｸM" panose="020B0600000000000000" pitchFamily="50" charset="-128"/>
              <a:cs typeface="Meiryo UI" panose="020B0604030504040204" pitchFamily="50" charset="-128"/>
            </a:endParaRPr>
          </a:p>
        </p:txBody>
      </p:sp>
      <p:pic>
        <p:nvPicPr>
          <p:cNvPr id="10" name="図 9" descr="空港にいる人たち&#10;&#10;自動的に生成された説明">
            <a:extLst>
              <a:ext uri="{FF2B5EF4-FFF2-40B4-BE49-F238E27FC236}">
                <a16:creationId xmlns:a16="http://schemas.microsoft.com/office/drawing/2014/main" id="{359E5D5C-4804-008F-86A7-046D63C3F0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9160" y="911024"/>
            <a:ext cx="1476024" cy="984016"/>
          </a:xfrm>
          <a:prstGeom prst="rect">
            <a:avLst/>
          </a:prstGeom>
        </p:spPr>
      </p:pic>
      <p:pic>
        <p:nvPicPr>
          <p:cNvPr id="13" name="図 12" descr="サッカー場にいる人たち&#10;&#10;中程度の精度で自動的に生成された説明">
            <a:extLst>
              <a:ext uri="{FF2B5EF4-FFF2-40B4-BE49-F238E27FC236}">
                <a16:creationId xmlns:a16="http://schemas.microsoft.com/office/drawing/2014/main" id="{CAD08896-C386-5661-3F27-D87B549F94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9156" y="2841322"/>
            <a:ext cx="1332040" cy="747812"/>
          </a:xfrm>
          <a:prstGeom prst="rect">
            <a:avLst/>
          </a:prstGeom>
        </p:spPr>
      </p:pic>
      <p:pic>
        <p:nvPicPr>
          <p:cNvPr id="15" name="図 14" descr="スキーをしている子供たち&#10;&#10;中程度の精度で自動的に生成された説明">
            <a:extLst>
              <a:ext uri="{FF2B5EF4-FFF2-40B4-BE49-F238E27FC236}">
                <a16:creationId xmlns:a16="http://schemas.microsoft.com/office/drawing/2014/main" id="{38825F10-02C7-FA86-9349-8C5ED08794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7512" y="7994178"/>
            <a:ext cx="1501196" cy="1000797"/>
          </a:xfrm>
          <a:prstGeom prst="rect">
            <a:avLst/>
          </a:prstGeom>
        </p:spPr>
      </p:pic>
      <p:pic>
        <p:nvPicPr>
          <p:cNvPr id="18" name="図 17" descr="道路を走る群衆&#10;&#10;中程度の精度で自動的に生成された説明">
            <a:extLst>
              <a:ext uri="{FF2B5EF4-FFF2-40B4-BE49-F238E27FC236}">
                <a16:creationId xmlns:a16="http://schemas.microsoft.com/office/drawing/2014/main" id="{B214AB27-1B4A-68E1-2420-9769B3CD1B3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847" y="7030207"/>
            <a:ext cx="3499741" cy="1964767"/>
          </a:xfrm>
          <a:prstGeom prst="rect">
            <a:avLst/>
          </a:prstGeom>
        </p:spPr>
      </p:pic>
      <p:pic>
        <p:nvPicPr>
          <p:cNvPr id="22" name="図 21" descr="屋外, 道路, 建物, 雪 が含まれている画像&#10;&#10;自動的に生成された説明">
            <a:extLst>
              <a:ext uri="{FF2B5EF4-FFF2-40B4-BE49-F238E27FC236}">
                <a16:creationId xmlns:a16="http://schemas.microsoft.com/office/drawing/2014/main" id="{130FAD79-3682-D92E-F814-06811C97CE5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12788" y="7994178"/>
            <a:ext cx="1501196" cy="1000797"/>
          </a:xfrm>
          <a:prstGeom prst="rect">
            <a:avLst/>
          </a:prstGeom>
        </p:spPr>
      </p:pic>
      <p:pic>
        <p:nvPicPr>
          <p:cNvPr id="25" name="図 24" descr="スキー場にいる子供たち&#10;&#10;低い精度で自動的に生成された説明">
            <a:extLst>
              <a:ext uri="{FF2B5EF4-FFF2-40B4-BE49-F238E27FC236}">
                <a16:creationId xmlns:a16="http://schemas.microsoft.com/office/drawing/2014/main" id="{0B7FA0C9-5279-7671-14CF-A92CFAADCEF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18160" y="7055131"/>
            <a:ext cx="1527191" cy="857370"/>
          </a:xfrm>
          <a:prstGeom prst="rect">
            <a:avLst/>
          </a:prstGeom>
        </p:spPr>
      </p:pic>
      <p:pic>
        <p:nvPicPr>
          <p:cNvPr id="27" name="図 26" descr="人, 雪, スキー, 若い が含まれている画像&#10;&#10;自動的に生成された説明">
            <a:extLst>
              <a:ext uri="{FF2B5EF4-FFF2-40B4-BE49-F238E27FC236}">
                <a16:creationId xmlns:a16="http://schemas.microsoft.com/office/drawing/2014/main" id="{EB03557F-0120-6E20-E8F6-888B59A4AD0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14152" y="7063564"/>
            <a:ext cx="1512167" cy="848936"/>
          </a:xfrm>
          <a:prstGeom prst="rect">
            <a:avLst/>
          </a:prstGeom>
        </p:spPr>
      </p:pic>
      <p:pic>
        <p:nvPicPr>
          <p:cNvPr id="31" name="図 30" descr="スキー場にいる子供たち&#10;&#10;中程度の精度で自動的に生成された説明">
            <a:extLst>
              <a:ext uri="{FF2B5EF4-FFF2-40B4-BE49-F238E27FC236}">
                <a16:creationId xmlns:a16="http://schemas.microsoft.com/office/drawing/2014/main" id="{1F2FBB4C-67DA-4C2E-37E0-4FB3305EA8E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28708" y="4736976"/>
            <a:ext cx="1476024" cy="984016"/>
          </a:xfrm>
          <a:prstGeom prst="rect">
            <a:avLst/>
          </a:prstGeom>
        </p:spPr>
      </p:pic>
    </p:spTree>
    <p:extLst>
      <p:ext uri="{BB962C8B-B14F-4D97-AF65-F5344CB8AC3E}">
        <p14:creationId xmlns:p14="http://schemas.microsoft.com/office/powerpoint/2010/main" val="86794096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5371</TotalTime>
  <Words>1292</Words>
  <Application>Microsoft Office PowerPoint</Application>
  <PresentationFormat>A4 210 x 297 mm</PresentationFormat>
  <Paragraphs>139</Paragraphs>
  <Slides>2</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BIZ UDPゴシック</vt:lpstr>
      <vt:lpstr>FGP丸ｺﾞｼｯｸ体Ca-U</vt:lpstr>
      <vt:lpstr>HGPｺﾞｼｯｸM</vt:lpstr>
      <vt:lpstr>HGP創英角ｺﾞｼｯｸUB</vt:lpstr>
      <vt:lpstr>メイリオ</vt:lpstr>
      <vt:lpstr>Arial</vt:lpstr>
      <vt:lpstr>Calibri</vt:lpstr>
      <vt:lpstr>Consolas</vt:lpstr>
      <vt:lpstr>OCRB</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mwave</dc:creator>
  <cp:lastModifiedBy>勇 渡辺</cp:lastModifiedBy>
  <cp:revision>356</cp:revision>
  <cp:lastPrinted>2024-03-12T07:59:06Z</cp:lastPrinted>
  <dcterms:created xsi:type="dcterms:W3CDTF">2013-03-23T05:48:04Z</dcterms:created>
  <dcterms:modified xsi:type="dcterms:W3CDTF">2024-03-12T08:02:01Z</dcterms:modified>
</cp:coreProperties>
</file>